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69" r:id="rId2"/>
    <p:sldId id="266" r:id="rId3"/>
    <p:sldId id="354" r:id="rId4"/>
    <p:sldId id="347" r:id="rId5"/>
    <p:sldId id="346" r:id="rId6"/>
    <p:sldId id="322" r:id="rId7"/>
    <p:sldId id="321" r:id="rId8"/>
    <p:sldId id="288" r:id="rId9"/>
    <p:sldId id="290" r:id="rId10"/>
    <p:sldId id="262" r:id="rId11"/>
    <p:sldId id="291" r:id="rId12"/>
    <p:sldId id="292" r:id="rId13"/>
    <p:sldId id="350" r:id="rId14"/>
    <p:sldId id="358" r:id="rId15"/>
    <p:sldId id="359" r:id="rId16"/>
    <p:sldId id="360" r:id="rId17"/>
    <p:sldId id="361" r:id="rId18"/>
    <p:sldId id="362" r:id="rId19"/>
    <p:sldId id="363" r:id="rId20"/>
    <p:sldId id="364" r:id="rId21"/>
    <p:sldId id="356" r:id="rId22"/>
    <p:sldId id="282" r:id="rId23"/>
    <p:sldId id="283" r:id="rId24"/>
    <p:sldId id="284" r:id="rId25"/>
    <p:sldId id="309" r:id="rId26"/>
    <p:sldId id="355" r:id="rId27"/>
  </p:sldIdLst>
  <p:sldSz cx="12192000" cy="6858000"/>
  <p:notesSz cx="6858000" cy="14668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ena Lidar" initials="ML" lastIdx="1" clrIdx="0">
    <p:extLst>
      <p:ext uri="{19B8F6BF-5375-455C-9EA6-DF929625EA0E}">
        <p15:presenceInfo xmlns:p15="http://schemas.microsoft.com/office/powerpoint/2012/main" userId="S-1-5-21-1774431583-4023024350-2099909138-573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AB"/>
    <a:srgbClr val="B8B8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416200-4831-4FC7-ACC4-442E0028128F}" v="2" dt="2022-04-07T09:54:11.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410" autoAdjust="0"/>
  </p:normalViewPr>
  <p:slideViewPr>
    <p:cSldViewPr snapToGrid="0">
      <p:cViewPr varScale="1">
        <p:scale>
          <a:sx n="101" d="100"/>
          <a:sy n="101" d="100"/>
        </p:scale>
        <p:origin x="2600" y="76"/>
      </p:cViewPr>
      <p:guideLst/>
    </p:cSldViewPr>
  </p:slideViewPr>
  <p:notesTextViewPr>
    <p:cViewPr>
      <p:scale>
        <a:sx n="1" d="1"/>
        <a:sy n="1" d="1"/>
      </p:scale>
      <p:origin x="0" y="0"/>
    </p:cViewPr>
  </p:notesTextViewPr>
  <p:notesViewPr>
    <p:cSldViewPr snapToGrid="0">
      <p:cViewPr varScale="1">
        <p:scale>
          <a:sx n="49" d="100"/>
          <a:sy n="49" d="100"/>
        </p:scale>
        <p:origin x="3012"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Solum" userId="9cO91Ctxf3vAQ/emvKikAZ1Ee0VI58jVWsN77IghAvA=" providerId="None" clId="Web-{53416200-4831-4FC7-ACC4-442E0028128F}"/>
    <pc:docChg chg="modSld">
      <pc:chgData name="Ida Solum" userId="9cO91Ctxf3vAQ/emvKikAZ1Ee0VI58jVWsN77IghAvA=" providerId="None" clId="Web-{53416200-4831-4FC7-ACC4-442E0028128F}" dt="2022-04-07T09:55:44.561" v="20"/>
      <pc:docMkLst>
        <pc:docMk/>
      </pc:docMkLst>
      <pc:sldChg chg="addSp modNotes">
        <pc:chgData name="Ida Solum" userId="9cO91Ctxf3vAQ/emvKikAZ1Ee0VI58jVWsN77IghAvA=" providerId="None" clId="Web-{53416200-4831-4FC7-ACC4-442E0028128F}" dt="2022-04-07T09:55:44.561" v="20"/>
        <pc:sldMkLst>
          <pc:docMk/>
          <pc:sldMk cId="2927922285" sldId="288"/>
        </pc:sldMkLst>
        <pc:spChg chg="add">
          <ac:chgData name="Ida Solum" userId="9cO91Ctxf3vAQ/emvKikAZ1Ee0VI58jVWsN77IghAvA=" providerId="None" clId="Web-{53416200-4831-4FC7-ACC4-442E0028128F}" dt="2022-04-07T09:54:11.981" v="8"/>
          <ac:spMkLst>
            <pc:docMk/>
            <pc:sldMk cId="2927922285" sldId="288"/>
            <ac:spMk id="2" creationId="{28B6A925-B2CA-4BF8-776B-DD0F4FE6F5B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350C43A-1473-4335-BAA0-3FD8B9F4089F}"/>
              </a:ext>
            </a:extLst>
          </p:cNvPr>
          <p:cNvSpPr>
            <a:spLocks noGrp="1"/>
          </p:cNvSpPr>
          <p:nvPr>
            <p:ph type="hdr" sz="quarter"/>
          </p:nvPr>
        </p:nvSpPr>
        <p:spPr>
          <a:xfrm>
            <a:off x="2" y="0"/>
            <a:ext cx="2972333" cy="73624"/>
          </a:xfrm>
          <a:prstGeom prst="rect">
            <a:avLst/>
          </a:prstGeom>
        </p:spPr>
        <p:txBody>
          <a:bodyPr vert="horz" lIns="45510" tIns="22755" rIns="45510" bIns="22755" rtlCol="0"/>
          <a:lstStyle>
            <a:lvl1pPr algn="l">
              <a:defRPr sz="600"/>
            </a:lvl1pPr>
          </a:lstStyle>
          <a:p>
            <a:endParaRPr lang="sv-SE"/>
          </a:p>
        </p:txBody>
      </p:sp>
      <p:sp>
        <p:nvSpPr>
          <p:cNvPr id="3" name="Platshållare för datum 2">
            <a:extLst>
              <a:ext uri="{FF2B5EF4-FFF2-40B4-BE49-F238E27FC236}">
                <a16:creationId xmlns:a16="http://schemas.microsoft.com/office/drawing/2014/main" id="{F860EC59-911B-49F5-B322-C73E3276C8C0}"/>
              </a:ext>
            </a:extLst>
          </p:cNvPr>
          <p:cNvSpPr>
            <a:spLocks noGrp="1"/>
          </p:cNvSpPr>
          <p:nvPr>
            <p:ph type="dt" sz="quarter" idx="1"/>
          </p:nvPr>
        </p:nvSpPr>
        <p:spPr>
          <a:xfrm>
            <a:off x="3884066" y="0"/>
            <a:ext cx="2972333" cy="73624"/>
          </a:xfrm>
          <a:prstGeom prst="rect">
            <a:avLst/>
          </a:prstGeom>
        </p:spPr>
        <p:txBody>
          <a:bodyPr vert="horz" lIns="45510" tIns="22755" rIns="45510" bIns="22755" rtlCol="0"/>
          <a:lstStyle>
            <a:lvl1pPr algn="r">
              <a:defRPr sz="600"/>
            </a:lvl1pPr>
          </a:lstStyle>
          <a:p>
            <a:fld id="{340948F1-932E-409A-8FCD-49B6CEC6D5A7}" type="datetimeFigureOut">
              <a:rPr lang="sv-SE" smtClean="0"/>
              <a:t>2023-02-27</a:t>
            </a:fld>
            <a:endParaRPr lang="sv-SE"/>
          </a:p>
        </p:txBody>
      </p:sp>
      <p:sp>
        <p:nvSpPr>
          <p:cNvPr id="4" name="Platshållare för sidfot 3">
            <a:extLst>
              <a:ext uri="{FF2B5EF4-FFF2-40B4-BE49-F238E27FC236}">
                <a16:creationId xmlns:a16="http://schemas.microsoft.com/office/drawing/2014/main" id="{48D6B4BE-236B-4768-AC62-ECFEF212CB91}"/>
              </a:ext>
            </a:extLst>
          </p:cNvPr>
          <p:cNvSpPr>
            <a:spLocks noGrp="1"/>
          </p:cNvSpPr>
          <p:nvPr>
            <p:ph type="ftr" sz="quarter" idx="2"/>
          </p:nvPr>
        </p:nvSpPr>
        <p:spPr>
          <a:xfrm>
            <a:off x="2" y="1393226"/>
            <a:ext cx="2972333" cy="73624"/>
          </a:xfrm>
          <a:prstGeom prst="rect">
            <a:avLst/>
          </a:prstGeom>
        </p:spPr>
        <p:txBody>
          <a:bodyPr vert="horz" lIns="45510" tIns="22755" rIns="45510" bIns="22755" rtlCol="0" anchor="b"/>
          <a:lstStyle>
            <a:lvl1pPr algn="l">
              <a:defRPr sz="600"/>
            </a:lvl1pPr>
          </a:lstStyle>
          <a:p>
            <a:endParaRPr lang="sv-SE"/>
          </a:p>
        </p:txBody>
      </p:sp>
      <p:sp>
        <p:nvSpPr>
          <p:cNvPr id="5" name="Platshållare för bildnummer 4">
            <a:extLst>
              <a:ext uri="{FF2B5EF4-FFF2-40B4-BE49-F238E27FC236}">
                <a16:creationId xmlns:a16="http://schemas.microsoft.com/office/drawing/2014/main" id="{4A20DB83-AE27-444C-B3D9-841B0F896F7D}"/>
              </a:ext>
            </a:extLst>
          </p:cNvPr>
          <p:cNvSpPr>
            <a:spLocks noGrp="1"/>
          </p:cNvSpPr>
          <p:nvPr>
            <p:ph type="sldNum" sz="quarter" idx="3"/>
          </p:nvPr>
        </p:nvSpPr>
        <p:spPr>
          <a:xfrm>
            <a:off x="3884066" y="1393226"/>
            <a:ext cx="2972333" cy="73624"/>
          </a:xfrm>
          <a:prstGeom prst="rect">
            <a:avLst/>
          </a:prstGeom>
        </p:spPr>
        <p:txBody>
          <a:bodyPr vert="horz" lIns="45510" tIns="22755" rIns="45510" bIns="22755" rtlCol="0" anchor="b"/>
          <a:lstStyle>
            <a:lvl1pPr algn="r">
              <a:defRPr sz="600"/>
            </a:lvl1pPr>
          </a:lstStyle>
          <a:p>
            <a:fld id="{8FEE96C4-6C55-4CB4-979E-09A9525B4445}" type="slidenum">
              <a:rPr lang="sv-SE" smtClean="0"/>
              <a:t>‹#›</a:t>
            </a:fld>
            <a:endParaRPr lang="sv-SE"/>
          </a:p>
        </p:txBody>
      </p:sp>
    </p:spTree>
    <p:extLst>
      <p:ext uri="{BB962C8B-B14F-4D97-AF65-F5344CB8AC3E}">
        <p14:creationId xmlns:p14="http://schemas.microsoft.com/office/powerpoint/2010/main" val="1820361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7" y="0"/>
            <a:ext cx="2971800" cy="458788"/>
          </a:xfrm>
          <a:prstGeom prst="rect">
            <a:avLst/>
          </a:prstGeom>
        </p:spPr>
        <p:txBody>
          <a:bodyPr vert="horz" lIns="91433" tIns="45717" rIns="91433" bIns="45717" rtlCol="0"/>
          <a:lstStyle>
            <a:lvl1pPr algn="l">
              <a:defRPr sz="1200"/>
            </a:lvl1pPr>
          </a:lstStyle>
          <a:p>
            <a:endParaRPr lang="sv-SE"/>
          </a:p>
        </p:txBody>
      </p:sp>
      <p:sp>
        <p:nvSpPr>
          <p:cNvPr id="3" name="Platshållare för datum 2"/>
          <p:cNvSpPr>
            <a:spLocks noGrp="1"/>
          </p:cNvSpPr>
          <p:nvPr>
            <p:ph type="dt" idx="1"/>
          </p:nvPr>
        </p:nvSpPr>
        <p:spPr>
          <a:xfrm>
            <a:off x="3884622" y="0"/>
            <a:ext cx="2971800" cy="458788"/>
          </a:xfrm>
          <a:prstGeom prst="rect">
            <a:avLst/>
          </a:prstGeom>
        </p:spPr>
        <p:txBody>
          <a:bodyPr vert="horz" lIns="91433" tIns="45717" rIns="91433" bIns="45717" rtlCol="0"/>
          <a:lstStyle>
            <a:lvl1pPr algn="r">
              <a:defRPr sz="1200"/>
            </a:lvl1pPr>
          </a:lstStyle>
          <a:p>
            <a:fld id="{D70D6C94-D723-4EBF-AC15-9CC2005A6DBA}" type="datetimeFigureOut">
              <a:rPr lang="sv-SE" smtClean="0"/>
              <a:t>2023-02-27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3" tIns="45717" rIns="91433" bIns="45717"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33" tIns="45717" rIns="91433" bIns="45717"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7" y="8685213"/>
            <a:ext cx="2971800" cy="458787"/>
          </a:xfrm>
          <a:prstGeom prst="rect">
            <a:avLst/>
          </a:prstGeom>
        </p:spPr>
        <p:txBody>
          <a:bodyPr vert="horz" lIns="91433" tIns="45717" rIns="91433" bIns="45717"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22" y="8685213"/>
            <a:ext cx="2971800" cy="458787"/>
          </a:xfrm>
          <a:prstGeom prst="rect">
            <a:avLst/>
          </a:prstGeom>
        </p:spPr>
        <p:txBody>
          <a:bodyPr vert="horz" lIns="91433" tIns="45717" rIns="91433" bIns="45717" rtlCol="0" anchor="b"/>
          <a:lstStyle>
            <a:lvl1pPr algn="r">
              <a:defRPr sz="1200"/>
            </a:lvl1pPr>
          </a:lstStyle>
          <a:p>
            <a:fld id="{C29CD200-0EEF-4AFB-9C3B-0B8C3B095D21}" type="slidenum">
              <a:rPr lang="sv-SE" smtClean="0"/>
              <a:t>‹#›</a:t>
            </a:fld>
            <a:endParaRPr lang="sv-SE"/>
          </a:p>
        </p:txBody>
      </p:sp>
    </p:spTree>
    <p:extLst>
      <p:ext uri="{BB962C8B-B14F-4D97-AF65-F5344CB8AC3E}">
        <p14:creationId xmlns:p14="http://schemas.microsoft.com/office/powerpoint/2010/main" val="334911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File:Mycobacterium_tuberculosis_Bacteria_(16843981465).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eactgroup.org/toolbox/understand/antibiotic-resistance/resistance-mechanisms-in-bacteria/"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NUL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eactgroup.org/toolbox/understand/antibiotic-resistance/resistance-mechanisms-in-bacteri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NUL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reactgroup.org/toolbox/understand/antibiotic-resistance/resistance-mechanisms-in-bacteria/"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NUL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eactgroup.org/toolbox/understand/antibiotic-resistance/resistance-mechanisms-in-bacteria/"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NUL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reactgroup.org/toolbox/understand/antibiotic-resistance/resistance-mechanisms-in-bacteria/"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NUL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reactgroup.org/toolbox/understand/antibiotic-resistance/resistance-mechanisms-in-bacteria/"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NUL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reactgroup.org/toolbox/understand/antibiotic-resistance/resistance-mechanisms-in-bacteria/"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NUL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Bhttps:/pixabay.com/sv/photos/grupp-m%c3%a4nniskor-station-stanna-1645356/"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Bihttps:/pixnio.com/sv/vetenskap/mikroskopi-bilder/staphylococcus-aureus/elektron-micrograp-talrika-klumpar-meticillin-resistenta-staphylococcus-aureus-bakterier"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Mycobacterium_tuberculosis_Bacteria_(16843981465).jp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arportalen.skolverket.se/LarportalenAPI/api-v2/document/path/larportalen/material/inriktningar/2-natur/Gymnasieskola/512-Medicin-halsa-och-ohalsa/del_07/Material/Flik/Del_07_MomentA/Artiklar/NT4_GY_07A_04_antibiotika.docx"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commons.wikimedia.org/wiki/File:Antibiotic_resistance_mechanisms.jpg" TargetMode="External"/><Relationship Id="rId4" Type="http://schemas.openxmlformats.org/officeDocument/2006/relationships/hyperlink" Target="https://www.reactgroup.org/toolbox/understand/antibiotics/how-do-antibiotics-work/"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v.wikipedia.org/wiki/Fil:Average_prokaryote_cell-_en.sv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ommons.wikimedia.org/wiki/File:Penicillin_inhibition.sv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Mycobacterium_tuberculosis_Bacteria_(16843981465).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29CD200-0EEF-4AFB-9C3B-0B8C3B095D21}" type="slidenum">
              <a:rPr lang="sv-SE" smtClean="0"/>
              <a:t>1</a:t>
            </a:fld>
            <a:endParaRPr lang="sv-SE"/>
          </a:p>
        </p:txBody>
      </p:sp>
    </p:spTree>
    <p:extLst>
      <p:ext uri="{BB962C8B-B14F-4D97-AF65-F5344CB8AC3E}">
        <p14:creationId xmlns:p14="http://schemas.microsoft.com/office/powerpoint/2010/main" val="3568363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en-US" dirty="0"/>
              <a:t>All </a:t>
            </a:r>
            <a:r>
              <a:rPr lang="en-US" dirty="0" err="1"/>
              <a:t>användning</a:t>
            </a:r>
            <a:r>
              <a:rPr lang="en-US" dirty="0"/>
              <a:t> av </a:t>
            </a:r>
            <a:r>
              <a:rPr lang="en-US" dirty="0" err="1"/>
              <a:t>antibiotika</a:t>
            </a:r>
            <a:r>
              <a:rPr lang="en-US" dirty="0"/>
              <a:t> </a:t>
            </a:r>
            <a:r>
              <a:rPr lang="en-US" dirty="0" err="1"/>
              <a:t>seleketerar</a:t>
            </a:r>
            <a:r>
              <a:rPr lang="en-US" dirty="0"/>
              <a:t> </a:t>
            </a:r>
            <a:r>
              <a:rPr lang="en-US" dirty="0" err="1"/>
              <a:t>för</a:t>
            </a:r>
            <a:r>
              <a:rPr lang="en-US" dirty="0"/>
              <a:t> </a:t>
            </a:r>
            <a:r>
              <a:rPr lang="en-US" dirty="0" err="1"/>
              <a:t>resistenta</a:t>
            </a:r>
            <a:r>
              <a:rPr lang="en-US" dirty="0"/>
              <a:t> </a:t>
            </a:r>
            <a:r>
              <a:rPr lang="en-US" dirty="0" err="1"/>
              <a:t>bakterier</a:t>
            </a:r>
            <a:r>
              <a:rPr lang="en-US" dirty="0"/>
              <a:t>.</a:t>
            </a:r>
            <a:endParaRPr lang="en-US" dirty="0">
              <a:cs typeface="Calibri" panose="020F0502020204030204"/>
            </a:endParaRPr>
          </a:p>
          <a:p>
            <a:pPr marL="171450" indent="-171450">
              <a:buFont typeface="Arial"/>
              <a:buChar char="•"/>
            </a:pPr>
            <a:r>
              <a:rPr lang="en-US" dirty="0">
                <a:cs typeface="Calibri" panose="020F0502020204030204"/>
              </a:rPr>
              <a:t>I </a:t>
            </a:r>
            <a:r>
              <a:rPr lang="en-US" dirty="0" err="1">
                <a:cs typeface="Calibri" panose="020F0502020204030204"/>
              </a:rPr>
              <a:t>figuren</a:t>
            </a:r>
            <a:r>
              <a:rPr lang="en-US" dirty="0">
                <a:cs typeface="Calibri" panose="020F0502020204030204"/>
              </a:rPr>
              <a:t> visas </a:t>
            </a:r>
            <a:r>
              <a:rPr lang="en-US" dirty="0" err="1">
                <a:cs typeface="Calibri" panose="020F0502020204030204"/>
              </a:rPr>
              <a:t>i</a:t>
            </a:r>
            <a:r>
              <a:rPr lang="en-US" dirty="0">
                <a:cs typeface="Calibri" panose="020F0502020204030204"/>
              </a:rPr>
              <a:t> den </a:t>
            </a:r>
            <a:r>
              <a:rPr lang="en-US" dirty="0" err="1">
                <a:cs typeface="Calibri" panose="020F0502020204030204"/>
              </a:rPr>
              <a:t>vänstra</a:t>
            </a:r>
            <a:r>
              <a:rPr lang="en-US" dirty="0">
                <a:cs typeface="Calibri" panose="020F0502020204030204"/>
              </a:rPr>
              <a:t> </a:t>
            </a:r>
            <a:r>
              <a:rPr lang="en-US" dirty="0" err="1">
                <a:cs typeface="Calibri" panose="020F0502020204030204"/>
              </a:rPr>
              <a:t>kolumnen</a:t>
            </a:r>
            <a:r>
              <a:rPr lang="en-US" dirty="0">
                <a:cs typeface="Calibri" panose="020F0502020204030204"/>
              </a:rPr>
              <a:t>  </a:t>
            </a:r>
            <a:r>
              <a:rPr lang="en-US" dirty="0" err="1">
                <a:cs typeface="Calibri" panose="020F0502020204030204"/>
              </a:rPr>
              <a:t>när</a:t>
            </a:r>
            <a:r>
              <a:rPr lang="en-US" dirty="0">
                <a:cs typeface="Calibri" panose="020F0502020204030204"/>
              </a:rPr>
              <a:t> </a:t>
            </a:r>
            <a:r>
              <a:rPr lang="en-US" dirty="0" err="1">
                <a:cs typeface="Calibri" panose="020F0502020204030204"/>
              </a:rPr>
              <a:t>nya</a:t>
            </a:r>
            <a:r>
              <a:rPr lang="en-US" dirty="0">
                <a:cs typeface="Calibri" panose="020F0502020204030204"/>
              </a:rPr>
              <a:t> </a:t>
            </a:r>
            <a:r>
              <a:rPr lang="en-US" dirty="0" err="1">
                <a:cs typeface="Calibri" panose="020F0502020204030204"/>
              </a:rPr>
              <a:t>antibiotika</a:t>
            </a:r>
            <a:r>
              <a:rPr lang="en-US" dirty="0">
                <a:cs typeface="Calibri" panose="020F0502020204030204"/>
              </a:rPr>
              <a:t> </a:t>
            </a:r>
            <a:r>
              <a:rPr lang="en-US" dirty="0" err="1">
                <a:cs typeface="Calibri" panose="020F0502020204030204"/>
              </a:rPr>
              <a:t>introduceras</a:t>
            </a:r>
            <a:r>
              <a:rPr lang="en-US" dirty="0">
                <a:cs typeface="Calibri" panose="020F0502020204030204"/>
              </a:rPr>
              <a:t> </a:t>
            </a:r>
            <a:r>
              <a:rPr lang="en-US" dirty="0" err="1">
                <a:cs typeface="Calibri" panose="020F0502020204030204"/>
              </a:rPr>
              <a:t>och</a:t>
            </a:r>
            <a:r>
              <a:rPr lang="en-US" dirty="0">
                <a:cs typeface="Calibri" panose="020F0502020204030204"/>
              </a:rPr>
              <a:t> </a:t>
            </a:r>
            <a:r>
              <a:rPr lang="en-US" dirty="0" err="1">
                <a:cs typeface="Calibri" panose="020F0502020204030204"/>
              </a:rPr>
              <a:t>och</a:t>
            </a:r>
            <a:r>
              <a:rPr lang="en-US" dirty="0">
                <a:cs typeface="Calibri" panose="020F0502020204030204"/>
              </a:rPr>
              <a:t> </a:t>
            </a:r>
            <a:r>
              <a:rPr lang="en-US" dirty="0" err="1">
                <a:cs typeface="Calibri" panose="020F0502020204030204"/>
              </a:rPr>
              <a:t>på</a:t>
            </a:r>
            <a:r>
              <a:rPr lang="en-US" dirty="0">
                <a:cs typeface="Calibri" panose="020F0502020204030204"/>
              </a:rPr>
              <a:t> den </a:t>
            </a:r>
            <a:r>
              <a:rPr lang="en-US" dirty="0" err="1">
                <a:cs typeface="Calibri" panose="020F0502020204030204"/>
              </a:rPr>
              <a:t>högra</a:t>
            </a:r>
            <a:r>
              <a:rPr lang="en-US" dirty="0">
                <a:cs typeface="Calibri" panose="020F0502020204030204"/>
              </a:rPr>
              <a:t> </a:t>
            </a:r>
            <a:r>
              <a:rPr lang="en-US" dirty="0" err="1">
                <a:cs typeface="Calibri" panose="020F0502020204030204"/>
              </a:rPr>
              <a:t>sidan</a:t>
            </a:r>
            <a:r>
              <a:rPr lang="en-US" dirty="0">
                <a:cs typeface="Calibri" panose="020F0502020204030204"/>
              </a:rPr>
              <a:t> </a:t>
            </a:r>
            <a:r>
              <a:rPr lang="en-US" dirty="0" err="1">
                <a:cs typeface="Calibri" panose="020F0502020204030204"/>
              </a:rPr>
              <a:t>när</a:t>
            </a:r>
            <a:r>
              <a:rPr lang="en-US" dirty="0">
                <a:cs typeface="Calibri" panose="020F0502020204030204"/>
              </a:rPr>
              <a:t> </a:t>
            </a:r>
            <a:r>
              <a:rPr lang="en-US" dirty="0" err="1">
                <a:cs typeface="Calibri" panose="020F0502020204030204"/>
              </a:rPr>
              <a:t>resistenta</a:t>
            </a:r>
            <a:r>
              <a:rPr lang="en-US" dirty="0">
                <a:cs typeface="Calibri" panose="020F0502020204030204"/>
              </a:rPr>
              <a:t> </a:t>
            </a:r>
            <a:r>
              <a:rPr lang="en-US" dirty="0" err="1">
                <a:cs typeface="Calibri" panose="020F0502020204030204"/>
              </a:rPr>
              <a:t>bakterier</a:t>
            </a:r>
            <a:r>
              <a:rPr lang="en-US" dirty="0">
                <a:cs typeface="Calibri" panose="020F0502020204030204"/>
              </a:rPr>
              <a:t> </a:t>
            </a:r>
            <a:r>
              <a:rPr lang="en-US" dirty="0" err="1">
                <a:cs typeface="Calibri" panose="020F0502020204030204"/>
              </a:rPr>
              <a:t>upptäcks</a:t>
            </a:r>
            <a:r>
              <a:rPr lang="en-US" dirty="0">
                <a:cs typeface="Calibri" panose="020F0502020204030204"/>
              </a:rPr>
              <a:t>.</a:t>
            </a:r>
          </a:p>
          <a:p>
            <a:pPr marL="171450" indent="-171450">
              <a:buFont typeface="Arial"/>
              <a:buChar char="•"/>
            </a:pPr>
            <a:r>
              <a:rPr lang="en-US" dirty="0">
                <a:cs typeface="Calibri" panose="020F0502020204030204"/>
              </a:rPr>
              <a:t>Tre </a:t>
            </a:r>
            <a:r>
              <a:rPr lang="en-US" dirty="0" err="1">
                <a:cs typeface="Calibri" panose="020F0502020204030204"/>
              </a:rPr>
              <a:t>exempel</a:t>
            </a:r>
            <a:r>
              <a:rPr lang="en-US" dirty="0">
                <a:cs typeface="Calibri" panose="020F0502020204030204"/>
              </a:rPr>
              <a:t> </a:t>
            </a:r>
            <a:r>
              <a:rPr lang="en-US" dirty="0" err="1">
                <a:cs typeface="Calibri" panose="020F0502020204030204"/>
              </a:rPr>
              <a:t>är</a:t>
            </a:r>
            <a:r>
              <a:rPr lang="en-US" dirty="0">
                <a:cs typeface="Calibri" panose="020F0502020204030204"/>
              </a:rPr>
              <a:t> </a:t>
            </a:r>
            <a:r>
              <a:rPr lang="en-US" dirty="0" err="1">
                <a:cs typeface="Calibri" panose="020F0502020204030204"/>
              </a:rPr>
              <a:t>färgmarkerade</a:t>
            </a:r>
            <a:r>
              <a:rPr lang="en-US" dirty="0">
                <a:cs typeface="Calibri" panose="020F0502020204030204"/>
              </a:rPr>
              <a:t> </a:t>
            </a:r>
            <a:r>
              <a:rPr lang="en-US" dirty="0" err="1">
                <a:cs typeface="Calibri" panose="020F0502020204030204"/>
              </a:rPr>
              <a:t>för</a:t>
            </a:r>
            <a:r>
              <a:rPr lang="en-US" dirty="0">
                <a:cs typeface="Calibri" panose="020F0502020204030204"/>
              </a:rPr>
              <a:t> </a:t>
            </a:r>
            <a:r>
              <a:rPr lang="en-US" dirty="0" err="1">
                <a:cs typeface="Calibri" panose="020F0502020204030204"/>
              </a:rPr>
              <a:t>att</a:t>
            </a:r>
            <a:r>
              <a:rPr lang="en-US" dirty="0">
                <a:cs typeface="Calibri" panose="020F0502020204030204"/>
              </a:rPr>
              <a:t> </a:t>
            </a:r>
            <a:r>
              <a:rPr lang="en-US" dirty="0" err="1">
                <a:cs typeface="Calibri" panose="020F0502020204030204"/>
              </a:rPr>
              <a:t>förtydliga</a:t>
            </a:r>
            <a:r>
              <a:rPr lang="en-US" dirty="0">
                <a:cs typeface="Calibri" panose="020F0502020204030204"/>
              </a:rPr>
              <a:t> </a:t>
            </a:r>
            <a:r>
              <a:rPr lang="en-US" dirty="0" err="1">
                <a:cs typeface="Calibri" panose="020F0502020204030204"/>
              </a:rPr>
              <a:t>utvecklingen</a:t>
            </a:r>
            <a:r>
              <a:rPr lang="en-US" dirty="0">
                <a:cs typeface="Calibri" panose="020F0502020204030204"/>
              </a:rPr>
              <a:t>.</a:t>
            </a:r>
          </a:p>
          <a:p>
            <a:endParaRPr lang="en-US" sz="1200" b="0" i="0" kern="1200" dirty="0">
              <a:solidFill>
                <a:schemeClr val="tx1"/>
              </a:solidFill>
              <a:effectLst/>
              <a:latin typeface="+mn-lt"/>
              <a:ea typeface="+mn-ea"/>
              <a:cs typeface="+mn-cs"/>
            </a:endParaRPr>
          </a:p>
          <a:p>
            <a:r>
              <a:rPr lang="en-US" dirty="0" err="1"/>
              <a:t>Länk</a:t>
            </a:r>
            <a:r>
              <a:rPr lang="en-US" dirty="0"/>
              <a:t> till </a:t>
            </a:r>
            <a:r>
              <a:rPr lang="en-US" dirty="0" err="1"/>
              <a:t>bild</a:t>
            </a:r>
            <a:r>
              <a:rPr lang="en-US" dirty="0"/>
              <a:t>:.</a:t>
            </a:r>
            <a:endParaRPr lang="sv-SE" dirty="0">
              <a:cs typeface="Calibri"/>
            </a:endParaRPr>
          </a:p>
          <a:p>
            <a:r>
              <a:rPr lang="en-US" dirty="0"/>
              <a:t>https://www.semanticscholar.org/paper/The-antibiotic-resistance-crisis%3A-part-1%3A-causes-Ventola/493da4c8c98a5b7b504a25a7791c9cb05ba4f47e</a:t>
            </a:r>
            <a:endParaRPr lang="en-US" dirty="0">
              <a:cs typeface="Calibri"/>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6B36D-811E-41AC-BC32-164FDCD0A4B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64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38" indent="-171438" defTabSz="914335">
              <a:buFont typeface="Arial" panose="020B0604020202020204" pitchFamily="34" charset="0"/>
              <a:buChar char="•"/>
              <a:defRPr/>
            </a:pPr>
            <a:r>
              <a:rPr lang="sv-SE" dirty="0"/>
              <a:t>Resistens mot antibiotika är en uråldrig evolutionär egenskap. Bakterier har funnits i miljontals år och antibiotikaresistens är ett evolutionärt resultat. Det har ständigt funnits antibakteriellt producerande mikroorganismer i bakteriernas livsmiljöer och således har de bakterier som är mest resistenta selekterats fram och gynnats av det naturliga urvalet, eftersom de har överlevt, vilket i sin tur har bidragit till att resistensgenerna har kunnat sprida sig. De resistensgener som vi nu ser hos patogena (sjukdomsalstrande) bakterier kommer från början till största delen från jordbakterier och andra bakterier som levt i de miljöer där antibakteriella ämnen funnits.</a:t>
            </a:r>
          </a:p>
          <a:p>
            <a:pPr defTabSz="914335">
              <a:defRPr/>
            </a:pPr>
            <a:endParaRPr lang="sv-SE" dirty="0"/>
          </a:p>
          <a:p>
            <a:pPr defTabSz="914335">
              <a:defRPr/>
            </a:pPr>
            <a:endParaRPr lang="sv-SE" dirty="0"/>
          </a:p>
          <a:p>
            <a:pPr defTabSz="914335">
              <a:defRPr/>
            </a:pPr>
            <a:r>
              <a:rPr lang="sv-SE" dirty="0"/>
              <a:t>Bildkälla: https://commons.wikimedia.org/wiki/File:Asco1013.jpg</a:t>
            </a:r>
          </a:p>
          <a:p>
            <a:pPr defTabSz="914335">
              <a:defRPr/>
            </a:pPr>
            <a:r>
              <a:rPr lang="sv-SE" dirty="0"/>
              <a:t>Bildkälla: https://www.needpix.com/photo/82484/koli-bacteria-escherichia-coli-bacteria-disease-pathogens-microscopy-electron-microscopy-electron-microscope-magnification</a:t>
            </a:r>
          </a:p>
          <a:p>
            <a:pPr defTabSz="914335">
              <a:defRPr/>
            </a:pPr>
            <a:endParaRPr lang="sv-SE" dirty="0"/>
          </a:p>
        </p:txBody>
      </p:sp>
      <p:sp>
        <p:nvSpPr>
          <p:cNvPr id="4" name="Platshållare för bildnummer 3"/>
          <p:cNvSpPr>
            <a:spLocks noGrp="1"/>
          </p:cNvSpPr>
          <p:nvPr>
            <p:ph type="sldNum" sz="quarter" idx="5"/>
          </p:nvPr>
        </p:nvSpPr>
        <p:spPr/>
        <p:txBody>
          <a:bodyPr/>
          <a:lstStyle/>
          <a:p>
            <a:fld id="{C29CD200-0EEF-4AFB-9C3B-0B8C3B095D21}" type="slidenum">
              <a:rPr lang="sv-SE" smtClean="0"/>
              <a:t>11</a:t>
            </a:fld>
            <a:endParaRPr lang="sv-SE"/>
          </a:p>
        </p:txBody>
      </p:sp>
    </p:spTree>
    <p:extLst>
      <p:ext uri="{BB962C8B-B14F-4D97-AF65-F5344CB8AC3E}">
        <p14:creationId xmlns:p14="http://schemas.microsoft.com/office/powerpoint/2010/main" val="3636854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0815" indent="-170815">
              <a:buFont typeface="Arial" panose="020B0604020202020204" pitchFamily="34" charset="0"/>
              <a:buChar char="•"/>
            </a:pPr>
            <a:r>
              <a:rPr lang="sv-SE" dirty="0"/>
              <a:t>Gener kan överföras mellan bakterier via tre olika mekanismer. </a:t>
            </a:r>
          </a:p>
          <a:p>
            <a:pPr marL="0" indent="0">
              <a:buFont typeface="Arial" panose="020B0604020202020204" pitchFamily="34" charset="0"/>
              <a:buNone/>
            </a:pPr>
            <a:endParaRPr lang="en-US" dirty="0"/>
          </a:p>
          <a:p>
            <a:pPr marL="171438" indent="-171438">
              <a:buFont typeface="Arial" panose="020B0604020202020204" pitchFamily="34" charset="0"/>
              <a:buChar char="•"/>
            </a:pPr>
            <a:r>
              <a:rPr lang="sv-SE" dirty="0"/>
              <a:t>Överföring av DNA, framför allt i form av plasmider, mellan olika bakterier är en starkt bidragande orsak till de terapeutiskt svårbehandlade infektionerna orsakade av multiresistenta bakterier. Dessutom har resistensgenerna en tendens att sätta sig intill varandra på plasmider vilket innebär att de kan flyttas som en enhet. Således blir det en snabb förflyttning av många resistenser samtidigt, vilket är den stora effekten av plasmider.</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Illustrationer: Linnéa Axelsson, elev på Rosendalsgymnasiet, Uppsala</a:t>
            </a:r>
          </a:p>
        </p:txBody>
      </p:sp>
      <p:sp>
        <p:nvSpPr>
          <p:cNvPr id="4" name="Platshållare för bildnummer 3"/>
          <p:cNvSpPr>
            <a:spLocks noGrp="1"/>
          </p:cNvSpPr>
          <p:nvPr>
            <p:ph type="sldNum" sz="quarter" idx="5"/>
          </p:nvPr>
        </p:nvSpPr>
        <p:spPr/>
        <p:txBody>
          <a:bodyPr/>
          <a:lstStyle/>
          <a:p>
            <a:fld id="{C29CD200-0EEF-4AFB-9C3B-0B8C3B095D21}" type="slidenum">
              <a:rPr lang="sv-SE" smtClean="0"/>
              <a:t>12</a:t>
            </a:fld>
            <a:endParaRPr lang="sv-SE"/>
          </a:p>
        </p:txBody>
      </p:sp>
    </p:spTree>
    <p:extLst>
      <p:ext uri="{BB962C8B-B14F-4D97-AF65-F5344CB8AC3E}">
        <p14:creationId xmlns:p14="http://schemas.microsoft.com/office/powerpoint/2010/main" val="20234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Övergång till nästa bild som beskriver utvecklingen av resistenta bakterier.</a:t>
            </a:r>
          </a:p>
          <a:p>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Calibri"/>
              </a:rPr>
              <a:t>Bildkälla: </a:t>
            </a:r>
            <a:r>
              <a:rPr lang="sv-SE" dirty="0">
                <a:hlinkClick r:id="rId3"/>
              </a:rPr>
              <a:t>https://commons.wikimedia.org/wiki/File:Mycobacterium_tuberculosis_Bacteria_(16843981465).jpg</a:t>
            </a:r>
            <a:r>
              <a:rPr lang="sv-SE" dirty="0"/>
              <a:t>, CC BY 2.0</a:t>
            </a:r>
          </a:p>
          <a:p>
            <a:endParaRPr lang="sv-SE" dirty="0">
              <a:cs typeface="Calibri"/>
            </a:endParaRPr>
          </a:p>
          <a:p>
            <a:endParaRPr lang="sv-SE" dirty="0">
              <a:cs typeface="Calibri"/>
            </a:endParaRPr>
          </a:p>
        </p:txBody>
      </p:sp>
      <p:sp>
        <p:nvSpPr>
          <p:cNvPr id="4" name="Platshållare för bildnummer 3"/>
          <p:cNvSpPr>
            <a:spLocks noGrp="1"/>
          </p:cNvSpPr>
          <p:nvPr>
            <p:ph type="sldNum" sz="quarter" idx="5"/>
          </p:nvPr>
        </p:nvSpPr>
        <p:spPr/>
        <p:txBody>
          <a:bodyPr/>
          <a:lstStyle/>
          <a:p>
            <a:fld id="{C29CD200-0EEF-4AFB-9C3B-0B8C3B095D21}" type="slidenum">
              <a:rPr lang="sv-SE" smtClean="0"/>
              <a:t>13</a:t>
            </a:fld>
            <a:endParaRPr lang="sv-SE"/>
          </a:p>
        </p:txBody>
      </p:sp>
    </p:spTree>
    <p:extLst>
      <p:ext uri="{BB962C8B-B14F-4D97-AF65-F5344CB8AC3E}">
        <p14:creationId xmlns:p14="http://schemas.microsoft.com/office/powerpoint/2010/main" val="3682116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Följande bildserie beskriver bakteriers olika resistensmekanismer. En ny mekanism presenteras i varje bild.</a:t>
            </a:r>
          </a:p>
          <a:p>
            <a:pPr marL="0" indent="0">
              <a:buFont typeface="Arial" panose="020B0604020202020204" pitchFamily="34" charset="0"/>
              <a:buNone/>
            </a:pPr>
            <a:endParaRPr lang="sv-SE" dirty="0"/>
          </a:p>
          <a:p>
            <a:r>
              <a:rPr lang="sv-SE" dirty="0"/>
              <a:t>1. Pumpa ut antibiotika: Bakterier kan producera pumpar som sitter i deras membran eller cellvägg. Dessa så kallade </a:t>
            </a:r>
            <a:r>
              <a:rPr lang="sv-SE" dirty="0" err="1"/>
              <a:t>effluxpumpar</a:t>
            </a:r>
            <a:r>
              <a:rPr lang="sv-SE" dirty="0"/>
              <a:t> är mycket vanliga i bakterier och kan transportera en mängd olika föreningar som signalmolekyler och näringsämnen. Vissa av dessa pumpar kan också transportera ut antibiotika ur bakterien och på så sätt sänka antibiotikakoncentrationen inne i bakteriecellen. I vissa fall kan mutationer i bakteriens DNA få bakterien att producera mer av en viss pump, vilket i sin tur ökar resistensen.</a:t>
            </a:r>
          </a:p>
          <a:p>
            <a:endParaRPr lang="sv-SE" dirty="0"/>
          </a:p>
          <a:p>
            <a:endParaRPr lang="sv-SE" dirty="0"/>
          </a:p>
          <a:p>
            <a:r>
              <a:rPr lang="sv-SE" dirty="0"/>
              <a:t>Bildkälla och fakta från: </a:t>
            </a:r>
            <a:r>
              <a:rPr lang="sv-SE" dirty="0">
                <a:hlinkClick r:id="rId3"/>
              </a:rPr>
              <a:t>https://www.reactgroup.org/toolbox/understand/antibiotic-resistance/resistance-mechanisms-in-bacteria/</a:t>
            </a:r>
            <a:endParaRPr lang="sv-SE" dirty="0"/>
          </a:p>
          <a:p>
            <a:endParaRPr lang="sv-SE" dirty="0"/>
          </a:p>
          <a:p>
            <a:br>
              <a:rPr lang="en-US" dirty="0">
                <a:hlinkClick r:id="rId4" invalidUrl="http://"/>
              </a:rPr>
            </a:b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CD200-0EEF-4AFB-9C3B-0B8C3B095D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985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 Minska permeabiliteten i cellmembranet: Vissa förändringar i bakteriens membran gör det svårare för antibiotikan att passera. På så sätt kommer mindre av antibiotikan in i bakteriecellen. </a:t>
            </a:r>
          </a:p>
          <a:p>
            <a:endParaRPr lang="sv-SE" dirty="0"/>
          </a:p>
          <a:p>
            <a:r>
              <a:rPr lang="sv-SE" dirty="0"/>
              <a:t>Bildkälla och fakta från: </a:t>
            </a:r>
            <a:r>
              <a:rPr lang="sv-SE" dirty="0">
                <a:hlinkClick r:id="rId3"/>
              </a:rPr>
              <a:t>https://www.reactgroup.org/toolbox/understand/antibiotic-resistance/resistance-mechanisms-in-bacteria/</a:t>
            </a:r>
            <a:endParaRPr lang="sv-SE" dirty="0"/>
          </a:p>
          <a:p>
            <a:endParaRPr lang="sv-SE" dirty="0"/>
          </a:p>
          <a:p>
            <a:br>
              <a:rPr lang="en-US" dirty="0">
                <a:hlinkClick r:id="rId4" invalidUrl="http://"/>
              </a:rPr>
            </a:b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CD200-0EEF-4AFB-9C3B-0B8C3B095D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914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3. Förstöra antibiotikan: Det finns bakteriella enzymer som kan inaktivera antibiotika. Ett exempel är β-laktamas som förstör den aktiva komponenten (β-</a:t>
            </a:r>
            <a:r>
              <a:rPr lang="sv-SE" dirty="0" err="1"/>
              <a:t>laktamringen</a:t>
            </a:r>
            <a:r>
              <a:rPr lang="sv-SE" dirty="0"/>
              <a:t>) i </a:t>
            </a:r>
            <a:r>
              <a:rPr lang="sv-SE" dirty="0" err="1"/>
              <a:t>penicilliner</a:t>
            </a:r>
            <a:r>
              <a:rPr lang="sv-SE" dirty="0"/>
              <a:t>, extremt viktiga antibiotika för behandling av infektioner hos människor. På senare år har bakterier som producerar </a:t>
            </a:r>
            <a:r>
              <a:rPr lang="sv-SE" dirty="0" err="1"/>
              <a:t>extended-spectrum</a:t>
            </a:r>
            <a:r>
              <a:rPr lang="sv-SE" dirty="0"/>
              <a:t> β-laktamas, så kallade ESBL-producerande bakterier, blivit ett stort problem. De kan bryta ned ett brett spektrum av β-</a:t>
            </a:r>
            <a:r>
              <a:rPr lang="sv-SE" dirty="0" err="1"/>
              <a:t>laktamantibiotika</a:t>
            </a:r>
            <a:r>
              <a:rPr lang="sv-SE" dirty="0"/>
              <a:t>, ibland även de sista tillgängliga läkemedlen vid infektioner med dessa bakterier.</a:t>
            </a:r>
          </a:p>
          <a:p>
            <a:endParaRPr lang="sv-SE" dirty="0"/>
          </a:p>
          <a:p>
            <a:r>
              <a:rPr lang="sv-SE" dirty="0"/>
              <a:t>Bildkälla och fakta från: </a:t>
            </a:r>
            <a:r>
              <a:rPr lang="sv-SE" dirty="0">
                <a:hlinkClick r:id="rId3"/>
              </a:rPr>
              <a:t>https://www.reactgroup.org/toolbox/understand/antibiotic-resistance/resistance-mechanisms-in-bacteria/</a:t>
            </a:r>
            <a:endParaRPr lang="sv-SE" dirty="0"/>
          </a:p>
          <a:p>
            <a:endParaRPr lang="sv-SE" dirty="0"/>
          </a:p>
          <a:p>
            <a:br>
              <a:rPr lang="en-US" dirty="0">
                <a:hlinkClick r:id="rId4" invalidUrl="http://"/>
              </a:rPr>
            </a:b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CD200-0EEF-4AFB-9C3B-0B8C3B095D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969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4. Modifiera antibiotika: Bakterier kan ibland producera enzymer som kan lägga till olika kemiska grupper till antibiotika. Detta förhindrar i sin tur bindningen mellan antibiotikan och dess mål i bakteriecellen.</a:t>
            </a:r>
          </a:p>
          <a:p>
            <a:endParaRPr lang="sv-SE" dirty="0"/>
          </a:p>
          <a:p>
            <a:endParaRPr lang="sv-SE" dirty="0"/>
          </a:p>
          <a:p>
            <a:r>
              <a:rPr lang="sv-SE" dirty="0"/>
              <a:t>Bildkälla och fakta från: </a:t>
            </a:r>
            <a:r>
              <a:rPr lang="sv-SE" dirty="0">
                <a:hlinkClick r:id="rId3"/>
              </a:rPr>
              <a:t>https://www.reactgroup.org/toolbox/understand/antibiotic-resistance/resistance-mechanisms-in-bacteria/</a:t>
            </a:r>
            <a:endParaRPr lang="sv-SE" dirty="0"/>
          </a:p>
          <a:p>
            <a:endParaRPr lang="sv-SE" dirty="0"/>
          </a:p>
          <a:p>
            <a:br>
              <a:rPr lang="en-US" dirty="0">
                <a:hlinkClick r:id="rId4" invalidUrl="http://"/>
              </a:rPr>
            </a:b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CD200-0EEF-4AFB-9C3B-0B8C3B095D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99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5. Förändra antibiotikans mål (kamouflera målet): Förändringar i sammansättningen eller strukturen av målet i bakterien kan hindra antibiotikan från att interagera med målet. Alternativt kan bakterien lägga till olika kemiska grupper till målstrukturen och på så sätt skydda den från antibiotikan. Ibland kan bakterier producera en annan variant av en struktur som de behöver. </a:t>
            </a:r>
            <a:r>
              <a:rPr lang="sv-SE" dirty="0" err="1"/>
              <a:t>Vancomycinresistenta</a:t>
            </a:r>
            <a:r>
              <a:rPr lang="sv-SE" dirty="0"/>
              <a:t> bakterier tillverkar till exempel en annan cellvägg jämfört med mottagliga bakterier. Antibiotikan kan inte interagera lika bra med denna typ av cellvägg. </a:t>
            </a:r>
          </a:p>
          <a:p>
            <a:endParaRPr lang="sv-SE" dirty="0"/>
          </a:p>
          <a:p>
            <a:r>
              <a:rPr lang="sv-SE" dirty="0"/>
              <a:t>Bildkälla och fakta från: </a:t>
            </a:r>
            <a:r>
              <a:rPr lang="sv-SE" dirty="0">
                <a:hlinkClick r:id="rId3"/>
              </a:rPr>
              <a:t>https://www.reactgroup.org/toolbox/understand/antibiotic-resistance/resistance-mechanisms-in-bacteria/</a:t>
            </a:r>
            <a:endParaRPr lang="sv-SE" dirty="0"/>
          </a:p>
          <a:p>
            <a:endParaRPr lang="sv-SE" dirty="0"/>
          </a:p>
          <a:p>
            <a:br>
              <a:rPr lang="en-US" dirty="0">
                <a:hlinkClick r:id="rId4" invalidUrl="http://"/>
              </a:rPr>
            </a:b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CD200-0EEF-4AFB-9C3B-0B8C3B095D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23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6. Uttrycka nya/alternativa proteiner: Vissa bakterier kan producera alternativa proteiner som kan användas i stället för de proteiner som hämmas av antibiotikan. Bakterien </a:t>
            </a:r>
            <a:r>
              <a:rPr lang="sv-SE" i="1" dirty="0" err="1"/>
              <a:t>Staphylococcus</a:t>
            </a:r>
            <a:r>
              <a:rPr lang="sv-SE" i="1" dirty="0"/>
              <a:t> </a:t>
            </a:r>
            <a:r>
              <a:rPr lang="sv-SE" i="1" dirty="0" err="1"/>
              <a:t>aureus</a:t>
            </a:r>
            <a:r>
              <a:rPr lang="sv-SE" i="1" dirty="0"/>
              <a:t> </a:t>
            </a:r>
            <a:r>
              <a:rPr lang="sv-SE" dirty="0"/>
              <a:t>kan till exempel förvärva resistensgenen </a:t>
            </a:r>
            <a:r>
              <a:rPr lang="sv-SE" i="1" dirty="0" err="1"/>
              <a:t>mecA</a:t>
            </a:r>
            <a:r>
              <a:rPr lang="sv-SE" dirty="0"/>
              <a:t> och producera ett nytt penicillinbindande protein. Dessa proteiner behövs för bakteriernas cellväggssyntes och är måltavlor för β-</a:t>
            </a:r>
            <a:r>
              <a:rPr lang="sv-SE" dirty="0" err="1"/>
              <a:t>laktamantibiotika</a:t>
            </a:r>
            <a:r>
              <a:rPr lang="sv-SE" dirty="0"/>
              <a:t>. Det nya penicillinbindande proteinet har låg affinitet för β-</a:t>
            </a:r>
            <a:r>
              <a:rPr lang="sv-SE" dirty="0" err="1"/>
              <a:t>laktamantibiotika</a:t>
            </a:r>
            <a:r>
              <a:rPr lang="sv-SE" dirty="0"/>
              <a:t> och är därmed resistent mot läkemedlen, och bakterierna överlever behandlingen. Denna typ av resistens ligger till grund för MRSA (</a:t>
            </a:r>
            <a:r>
              <a:rPr lang="sv-SE" dirty="0" err="1"/>
              <a:t>meticillinresistent</a:t>
            </a:r>
            <a:r>
              <a:rPr lang="sv-SE" dirty="0"/>
              <a:t> </a:t>
            </a:r>
            <a:r>
              <a:rPr lang="sv-SE" i="1" dirty="0" err="1"/>
              <a:t>Staphylococcus</a:t>
            </a:r>
            <a:r>
              <a:rPr lang="sv-SE" i="1" dirty="0"/>
              <a:t> </a:t>
            </a:r>
            <a:r>
              <a:rPr lang="sv-SE" i="1" dirty="0" err="1"/>
              <a:t>aureus</a:t>
            </a:r>
            <a:r>
              <a:rPr lang="sv-SE" dirty="0"/>
              <a:t>).</a:t>
            </a:r>
          </a:p>
          <a:p>
            <a:endParaRPr lang="sv-SE" dirty="0"/>
          </a:p>
          <a:p>
            <a:r>
              <a:rPr lang="sv-SE" dirty="0"/>
              <a:t>Vissa bakterier är naturligt resistenta mot vissa antibiotika. Tänk dig till exempel ett antibiotikum som förstör bakteriens cellvägg. Om en bakterie inte har någon cellvägg har antibiotikan ingen effekt. Detta fenomen kallas för inneboende resistens. När en bakterie som tidigare var mottaglig för ett antibiotikum utvecklar resistens kallas det för förvärvad resistens</a:t>
            </a:r>
          </a:p>
          <a:p>
            <a:endParaRPr lang="sv-SE" dirty="0"/>
          </a:p>
          <a:p>
            <a:r>
              <a:rPr lang="sv-SE" dirty="0"/>
              <a:t>Bildkälla och fakta från: </a:t>
            </a:r>
            <a:r>
              <a:rPr lang="sv-SE" dirty="0">
                <a:hlinkClick r:id="rId3"/>
              </a:rPr>
              <a:t>https://www.reactgroup.org/toolbox/understand/antibiotic-resistance/resistance-mechanisms-in-bacteria/</a:t>
            </a:r>
            <a:endParaRPr lang="sv-SE" dirty="0"/>
          </a:p>
          <a:p>
            <a:endParaRPr lang="sv-SE" dirty="0"/>
          </a:p>
          <a:p>
            <a:br>
              <a:rPr lang="en-US" dirty="0">
                <a:hlinkClick r:id="rId4" invalidUrl="http://"/>
              </a:rPr>
            </a:b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CD200-0EEF-4AFB-9C3B-0B8C3B095D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83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cs typeface="Calibri"/>
              </a:rPr>
              <a:t>Bildkälla: </a:t>
            </a:r>
            <a:r>
              <a:rPr lang="sv-SE" dirty="0"/>
              <a:t>kaboompics.com via </a:t>
            </a:r>
            <a:r>
              <a:rPr lang="sv-SE" dirty="0" err="1"/>
              <a:t>Pexels</a:t>
            </a:r>
            <a:r>
              <a:rPr lang="sv-SE" dirty="0"/>
              <a:t>, </a:t>
            </a:r>
            <a:r>
              <a:rPr lang="sv-SE" dirty="0">
                <a:cs typeface="Calibri"/>
              </a:rPr>
              <a:t>https://www.pexels.com/photo/medicines-thermometer-5795/ </a:t>
            </a:r>
          </a:p>
          <a:p>
            <a:endParaRPr lang="en-US" dirty="0">
              <a:cs typeface="Calibri"/>
            </a:endParaRPr>
          </a:p>
        </p:txBody>
      </p:sp>
      <p:sp>
        <p:nvSpPr>
          <p:cNvPr id="4" name="Slide Number Placeholder 3"/>
          <p:cNvSpPr>
            <a:spLocks noGrp="1"/>
          </p:cNvSpPr>
          <p:nvPr>
            <p:ph type="sldNum" sz="quarter" idx="5"/>
          </p:nvPr>
        </p:nvSpPr>
        <p:spPr/>
        <p:txBody>
          <a:bodyPr/>
          <a:lstStyle/>
          <a:p>
            <a:fld id="{C29CD200-0EEF-4AFB-9C3B-0B8C3B095D21}" type="slidenum">
              <a:rPr lang="sv-SE" smtClean="0"/>
              <a:t>2</a:t>
            </a:fld>
            <a:endParaRPr lang="sv-SE"/>
          </a:p>
        </p:txBody>
      </p:sp>
    </p:spTree>
    <p:extLst>
      <p:ext uri="{BB962C8B-B14F-4D97-AF65-F5344CB8AC3E}">
        <p14:creationId xmlns:p14="http://schemas.microsoft.com/office/powerpoint/2010/main" val="287731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Bildkälla: </a:t>
            </a:r>
            <a:r>
              <a:rPr lang="sv-SE" dirty="0">
                <a:hlinkClick r:id="rId3"/>
              </a:rPr>
              <a:t>https://www.reactgroup.org/toolbox/understand/antibiotic-resistance/resistance-mechanisms-in-bacteria/</a:t>
            </a:r>
            <a:endParaRPr lang="sv-SE" dirty="0"/>
          </a:p>
          <a:p>
            <a:endParaRPr lang="sv-SE" dirty="0"/>
          </a:p>
          <a:p>
            <a:br>
              <a:rPr lang="en-US" dirty="0">
                <a:hlinkClick r:id="rId4" invalidUrl="http://"/>
              </a:rPr>
            </a:b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CD200-0EEF-4AFB-9C3B-0B8C3B095D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283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Bildkälla: </a:t>
            </a:r>
            <a:r>
              <a:rPr lang="sv-SE" dirty="0"/>
              <a:t>kaboompics.com via </a:t>
            </a:r>
            <a:r>
              <a:rPr lang="sv-SE" dirty="0" err="1"/>
              <a:t>Pexels</a:t>
            </a:r>
            <a:r>
              <a:rPr lang="sv-SE" dirty="0"/>
              <a:t>, </a:t>
            </a:r>
            <a:r>
              <a:rPr lang="sv-SE" dirty="0">
                <a:cs typeface="Calibri"/>
              </a:rPr>
              <a:t>https://www.pexels.com/photo/medicines-thermometer-5795/ </a:t>
            </a:r>
          </a:p>
          <a:p>
            <a:endParaRPr lang="sv-SE" dirty="0"/>
          </a:p>
        </p:txBody>
      </p:sp>
      <p:sp>
        <p:nvSpPr>
          <p:cNvPr id="4" name="Platshållare för bildnummer 3"/>
          <p:cNvSpPr>
            <a:spLocks noGrp="1"/>
          </p:cNvSpPr>
          <p:nvPr>
            <p:ph type="sldNum" sz="quarter" idx="5"/>
          </p:nvPr>
        </p:nvSpPr>
        <p:spPr/>
        <p:txBody>
          <a:bodyPr/>
          <a:lstStyle/>
          <a:p>
            <a:fld id="{C29CD200-0EEF-4AFB-9C3B-0B8C3B095D21}" type="slidenum">
              <a:rPr lang="sv-SE" smtClean="0"/>
              <a:t>21</a:t>
            </a:fld>
            <a:endParaRPr lang="sv-SE"/>
          </a:p>
        </p:txBody>
      </p:sp>
    </p:spTree>
    <p:extLst>
      <p:ext uri="{BB962C8B-B14F-4D97-AF65-F5344CB8AC3E}">
        <p14:creationId xmlns:p14="http://schemas.microsoft.com/office/powerpoint/2010/main" val="483216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38" indent="-171438" defTabSz="914335">
              <a:buFont typeface="Arial" panose="020B0604020202020204" pitchFamily="34" charset="0"/>
              <a:buChar char="•"/>
              <a:defRPr/>
            </a:pPr>
            <a:r>
              <a:rPr lang="sv-SE" dirty="0"/>
              <a:t>Bilden visar tre olika bakteriearter som representerar normalfloran, en gul, en grön och en blå. Av den blå bakterien finns det även en resistent variant. Fråga eleverna hur de tror att de olika bakterierna påverkas av antibiotikan?</a:t>
            </a:r>
          </a:p>
          <a:p>
            <a:endParaRPr lang="sv-SE" dirty="0"/>
          </a:p>
          <a:p>
            <a:pPr marL="171438" indent="-171438">
              <a:buFont typeface="Arial" panose="020B0604020202020204" pitchFamily="34" charset="0"/>
              <a:buChar char="•"/>
            </a:pPr>
            <a:r>
              <a:rPr lang="sv-SE" dirty="0"/>
              <a:t>Ett tips är att följa en färg i taget. Förklara för eleverna att den gula bakterierna och de blå bakterierna är känsliga för antibiotikabehandlingen. Men den resistenta blåa varianten ökar däremot i antal eftersom den är resistent. Den gröna bakterien påverkas inte av denna antibiotikabehandling, det kan bero på att antibiotikan har en verkningsmekanism som inte påverkar den gröna bakterien.</a:t>
            </a:r>
            <a:endParaRPr lang="en-SE" dirty="0">
              <a:cs typeface="Calibri" panose="020F0502020204030204"/>
            </a:endParaRPr>
          </a:p>
          <a:p>
            <a:pPr marL="170815" indent="-170815">
              <a:buFont typeface="Arial" panose="020B0604020202020204" pitchFamily="34" charset="0"/>
              <a:buChar char="•"/>
            </a:pPr>
            <a:endParaRPr lang="sv-SE" dirty="0">
              <a:cs typeface="Calibri"/>
            </a:endParaRPr>
          </a:p>
          <a:p>
            <a:r>
              <a:rPr lang="sv-SE" dirty="0"/>
              <a:t>Bildkälla (kvinna): https://commons.wikimedia.org/wiki/Human_body_diagrams#/media/File:Female_with_organs.png</a:t>
            </a:r>
          </a:p>
        </p:txBody>
      </p:sp>
      <p:sp>
        <p:nvSpPr>
          <p:cNvPr id="4" name="Platshållare för bildnummer 3"/>
          <p:cNvSpPr>
            <a:spLocks noGrp="1"/>
          </p:cNvSpPr>
          <p:nvPr>
            <p:ph type="sldNum" sz="quarter" idx="5"/>
          </p:nvPr>
        </p:nvSpPr>
        <p:spPr/>
        <p:txBody>
          <a:bodyPr/>
          <a:lstStyle/>
          <a:p>
            <a:fld id="{5B571FDA-6D04-419B-9199-F9E75A6E0110}" type="slidenum">
              <a:rPr lang="sv-SE" smtClean="0"/>
              <a:t>22</a:t>
            </a:fld>
            <a:endParaRPr lang="sv-SE"/>
          </a:p>
        </p:txBody>
      </p:sp>
    </p:spTree>
    <p:extLst>
      <p:ext uri="{BB962C8B-B14F-4D97-AF65-F5344CB8AC3E}">
        <p14:creationId xmlns:p14="http://schemas.microsoft.com/office/powerpoint/2010/main" val="2899605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38" indent="-171438" defTabSz="914335">
              <a:buFont typeface="Arial" panose="020B0604020202020204" pitchFamily="34" charset="0"/>
              <a:buChar char="•"/>
              <a:defRPr/>
            </a:pPr>
            <a:r>
              <a:rPr lang="sv-SE" dirty="0"/>
              <a:t>Bakterier från tarmarna kan hamna på ”fel” plats i kroppen, vilket orsakar en infektion, t ex en urinvägsinfektion. Om det är resistenta bakterier kan antibiotikabehandlingen misslyckas.</a:t>
            </a:r>
            <a:endParaRPr lang="en-SE" dirty="0"/>
          </a:p>
          <a:p>
            <a:endParaRPr lang="en-SE" dirty="0"/>
          </a:p>
          <a:p>
            <a:r>
              <a:rPr lang="sv-SE" dirty="0"/>
              <a:t>Bildkälla (kvinna): https://commons.wikimedia.org/wiki/Human_body_diagrams#/media/File:Female_with_organs.png</a:t>
            </a:r>
            <a:endParaRPr lang="en-SE" dirty="0"/>
          </a:p>
        </p:txBody>
      </p:sp>
      <p:sp>
        <p:nvSpPr>
          <p:cNvPr id="4" name="Platshållare för bildnummer 3"/>
          <p:cNvSpPr>
            <a:spLocks noGrp="1"/>
          </p:cNvSpPr>
          <p:nvPr>
            <p:ph type="sldNum" sz="quarter" idx="5"/>
          </p:nvPr>
        </p:nvSpPr>
        <p:spPr/>
        <p:txBody>
          <a:bodyPr/>
          <a:lstStyle/>
          <a:p>
            <a:fld id="{5B571FDA-6D04-419B-9199-F9E75A6E0110}" type="slidenum">
              <a:rPr lang="sv-SE" smtClean="0"/>
              <a:t>23</a:t>
            </a:fld>
            <a:endParaRPr lang="sv-SE"/>
          </a:p>
        </p:txBody>
      </p:sp>
    </p:spTree>
    <p:extLst>
      <p:ext uri="{BB962C8B-B14F-4D97-AF65-F5344CB8AC3E}">
        <p14:creationId xmlns:p14="http://schemas.microsoft.com/office/powerpoint/2010/main" val="2644697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38" indent="-171438">
              <a:buFont typeface="Arial" panose="020B0604020202020204" pitchFamily="34" charset="0"/>
              <a:buChar char="•"/>
            </a:pPr>
            <a:r>
              <a:rPr lang="sv-SE" dirty="0"/>
              <a:t>En annan risk med att ha resistenta bakterier i normalfloran är att vid en infektion av en patogen bakterie kan resistenta bakterier i normalfloran överföra resistensgener genom transformation eller konjugation. </a:t>
            </a:r>
          </a:p>
          <a:p>
            <a:endParaRPr lang="sv-SE" dirty="0"/>
          </a:p>
          <a:p>
            <a:r>
              <a:rPr lang="sv-SE"/>
              <a:t>Bildkälla (kvinna): https://commons.wikimedia.org/wiki/Human_body_diagrams#/media/File:Female_with_organs.png</a:t>
            </a:r>
            <a:endParaRPr lang="en-SE" dirty="0"/>
          </a:p>
        </p:txBody>
      </p:sp>
      <p:sp>
        <p:nvSpPr>
          <p:cNvPr id="4" name="Platshållare för bildnummer 3"/>
          <p:cNvSpPr>
            <a:spLocks noGrp="1"/>
          </p:cNvSpPr>
          <p:nvPr>
            <p:ph type="sldNum" sz="quarter" idx="5"/>
          </p:nvPr>
        </p:nvSpPr>
        <p:spPr/>
        <p:txBody>
          <a:bodyPr/>
          <a:lstStyle/>
          <a:p>
            <a:fld id="{5B571FDA-6D04-419B-9199-F9E75A6E0110}" type="slidenum">
              <a:rPr lang="sv-SE" smtClean="0"/>
              <a:t>24</a:t>
            </a:fld>
            <a:endParaRPr lang="sv-SE"/>
          </a:p>
        </p:txBody>
      </p:sp>
    </p:spTree>
    <p:extLst>
      <p:ext uri="{BB962C8B-B14F-4D97-AF65-F5344CB8AC3E}">
        <p14:creationId xmlns:p14="http://schemas.microsoft.com/office/powerpoint/2010/main" val="83510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Bildkälla: https://pixabay.com/sv/vectors/bad-badrum-kommod-toalett-dusch-2028557/</a:t>
            </a:r>
            <a:endParaRPr lang="en-US" dirty="0"/>
          </a:p>
        </p:txBody>
      </p:sp>
      <p:sp>
        <p:nvSpPr>
          <p:cNvPr id="4" name="Platshållare för bildnummer 3"/>
          <p:cNvSpPr>
            <a:spLocks noGrp="1"/>
          </p:cNvSpPr>
          <p:nvPr>
            <p:ph type="sldNum" sz="quarter" idx="5"/>
          </p:nvPr>
        </p:nvSpPr>
        <p:spPr/>
        <p:txBody>
          <a:bodyPr/>
          <a:lstStyle/>
          <a:p>
            <a:fld id="{C29CD200-0EEF-4AFB-9C3B-0B8C3B095D21}" type="slidenum">
              <a:rPr lang="sv-SE" smtClean="0"/>
              <a:t>25</a:t>
            </a:fld>
            <a:endParaRPr lang="sv-SE"/>
          </a:p>
        </p:txBody>
      </p:sp>
    </p:spTree>
    <p:extLst>
      <p:ext uri="{BB962C8B-B14F-4D97-AF65-F5344CB8AC3E}">
        <p14:creationId xmlns:p14="http://schemas.microsoft.com/office/powerpoint/2010/main" val="1044957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cs typeface="Calibri"/>
              </a:rPr>
              <a:t>Ett vanligt missförstånd är att man tror att det är vi människor som blir resistenta mot antibiotika. Ställ frågan till klassen för att kort påminna om att det är bakterierna som blir resistenta.</a:t>
            </a:r>
          </a:p>
          <a:p>
            <a:pPr marL="171450" indent="-171450">
              <a:buFont typeface="Arial"/>
              <a:buChar char="•"/>
            </a:pPr>
            <a:endParaRPr lang="sv-SE" dirty="0"/>
          </a:p>
          <a:p>
            <a:r>
              <a:rPr lang="sv-SE" dirty="0"/>
              <a:t>Bildkälla: </a:t>
            </a:r>
            <a:r>
              <a:rPr lang="sv-SE" dirty="0">
                <a:hlinkClick r:id="rId3"/>
              </a:rPr>
              <a:t>https://pixabay.com/sv/photos/grupp-m%c3%a4nniskor-station-stanna-1645356/</a:t>
            </a:r>
            <a:endParaRPr lang="en-US" dirty="0">
              <a:cs typeface="Calibri"/>
            </a:endParaRPr>
          </a:p>
          <a:p>
            <a:r>
              <a:rPr lang="sv-SE" dirty="0"/>
              <a:t>Bildkälla:</a:t>
            </a:r>
            <a:r>
              <a:rPr lang="sv-SE" dirty="0">
                <a:hlinkClick r:id="rId4"/>
              </a:rPr>
              <a:t> https://pixnio.com/sv/vetenskap/mikroskopi-bilder/staphylococcus-aureus/elektron-micrograp-talrika-klumpar-meticillin-resistenta-staphylococcus-aureus-bakterier</a:t>
            </a:r>
            <a:r>
              <a:rPr lang="sv-SE" dirty="0"/>
              <a:t>#</a:t>
            </a:r>
            <a:endParaRPr lang="sv-SE" dirty="0">
              <a:cs typeface="Calibri"/>
            </a:endParaRPr>
          </a:p>
          <a:p>
            <a:endParaRPr lang="sv-SE" dirty="0"/>
          </a:p>
          <a:p>
            <a:endParaRPr lang="sv-SE" dirty="0">
              <a:cs typeface="Calibri"/>
            </a:endParaRPr>
          </a:p>
        </p:txBody>
      </p:sp>
      <p:sp>
        <p:nvSpPr>
          <p:cNvPr id="4" name="Platshållare för bildnummer 3"/>
          <p:cNvSpPr>
            <a:spLocks noGrp="1"/>
          </p:cNvSpPr>
          <p:nvPr>
            <p:ph type="sldNum" sz="quarter" idx="10"/>
          </p:nvPr>
        </p:nvSpPr>
        <p:spPr/>
        <p:txBody>
          <a:bodyPr/>
          <a:lstStyle/>
          <a:p>
            <a:fld id="{C29CD200-0EEF-4AFB-9C3B-0B8C3B095D21}" type="slidenum">
              <a:rPr lang="sv-SE" smtClean="0"/>
              <a:t>26</a:t>
            </a:fld>
            <a:endParaRPr lang="sv-SE"/>
          </a:p>
        </p:txBody>
      </p:sp>
    </p:spTree>
    <p:extLst>
      <p:ext uri="{BB962C8B-B14F-4D97-AF65-F5344CB8AC3E}">
        <p14:creationId xmlns:p14="http://schemas.microsoft.com/office/powerpoint/2010/main" val="342616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0815" indent="-170815">
              <a:buFont typeface="Arial"/>
              <a:buChar char="•"/>
            </a:pPr>
            <a:r>
              <a:rPr lang="sv-SE" dirty="0"/>
              <a:t>Låt eleverna diskutera frågan kort i bikupa</a:t>
            </a:r>
            <a:br>
              <a:rPr lang="sv-SE" dirty="0">
                <a:cs typeface="+mn-lt"/>
              </a:rPr>
            </a:br>
            <a:endParaRPr lang="sv-SE" dirty="0">
              <a:cs typeface="Calibri"/>
            </a:endParaRPr>
          </a:p>
          <a:p>
            <a:pPr marL="171438" indent="-171438">
              <a:buFont typeface="Arial"/>
              <a:buChar char="•"/>
            </a:pPr>
            <a:r>
              <a:rPr lang="sv-SE" dirty="0">
                <a:cs typeface="Calibri"/>
              </a:rPr>
              <a:t>Om det behövs, ge ledtråden: Vad finns det för skillnader mellan bakterieceller och mänskliga celler?</a:t>
            </a:r>
          </a:p>
          <a:p>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Calibri"/>
              </a:rPr>
              <a:t>Bildkälla: </a:t>
            </a:r>
            <a:r>
              <a:rPr lang="sv-SE" dirty="0">
                <a:hlinkClick r:id="rId3"/>
              </a:rPr>
              <a:t>https://commons.wikimedia.org/wiki/File:Mycobacterium_tuberculosis_Bacteria_(16843981465).jpg</a:t>
            </a:r>
            <a:r>
              <a:rPr lang="sv-SE" dirty="0"/>
              <a:t>, CC BY 2.0</a:t>
            </a:r>
          </a:p>
          <a:p>
            <a:endParaRPr lang="sv-SE" dirty="0">
              <a:cs typeface="Calibri"/>
            </a:endParaRPr>
          </a:p>
          <a:p>
            <a:endParaRPr lang="sv-SE" dirty="0">
              <a:cs typeface="Calibri"/>
            </a:endParaRPr>
          </a:p>
        </p:txBody>
      </p:sp>
      <p:sp>
        <p:nvSpPr>
          <p:cNvPr id="4" name="Platshållare för bildnummer 3"/>
          <p:cNvSpPr>
            <a:spLocks noGrp="1"/>
          </p:cNvSpPr>
          <p:nvPr>
            <p:ph type="sldNum" sz="quarter" idx="5"/>
          </p:nvPr>
        </p:nvSpPr>
        <p:spPr/>
        <p:txBody>
          <a:bodyPr/>
          <a:lstStyle/>
          <a:p>
            <a:fld id="{C29CD200-0EEF-4AFB-9C3B-0B8C3B095D21}" type="slidenum">
              <a:rPr lang="sv-SE" smtClean="0"/>
              <a:t>3</a:t>
            </a:fld>
            <a:endParaRPr lang="sv-SE"/>
          </a:p>
        </p:txBody>
      </p:sp>
    </p:spTree>
    <p:extLst>
      <p:ext uri="{BB962C8B-B14F-4D97-AF65-F5344CB8AC3E}">
        <p14:creationId xmlns:p14="http://schemas.microsoft.com/office/powerpoint/2010/main" val="126698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115" indent="-285115">
              <a:buFont typeface="Arial"/>
              <a:buChar char="•"/>
            </a:pPr>
            <a:r>
              <a:rPr lang="sv-SE" dirty="0">
                <a:cs typeface="Calibri"/>
              </a:rPr>
              <a:t>Antibiotika verkar genom att antingen förhindra att bakterierna att förökar sig (</a:t>
            </a:r>
            <a:r>
              <a:rPr lang="sv-SE" dirty="0" err="1">
                <a:cs typeface="Calibri"/>
              </a:rPr>
              <a:t>bakteriostatisk</a:t>
            </a:r>
            <a:r>
              <a:rPr lang="sv-SE" dirty="0">
                <a:cs typeface="Calibri"/>
              </a:rPr>
              <a:t>) eller genom att döda bakterierna (</a:t>
            </a:r>
            <a:r>
              <a:rPr lang="sv-SE" dirty="0" err="1">
                <a:cs typeface="Calibri"/>
              </a:rPr>
              <a:t>bakteriocid</a:t>
            </a:r>
            <a:r>
              <a:rPr lang="sv-SE" dirty="0">
                <a:cs typeface="Calibri"/>
              </a:rPr>
              <a:t>).</a:t>
            </a:r>
            <a:endParaRPr lang="sv-SE" dirty="0"/>
          </a:p>
          <a:p>
            <a:pPr marL="285730" indent="-285730">
              <a:buFont typeface="Arial"/>
              <a:buChar char="•"/>
            </a:pPr>
            <a:endParaRPr lang="sv-SE" dirty="0">
              <a:cs typeface="Calibri"/>
            </a:endParaRPr>
          </a:p>
          <a:p>
            <a:pPr marL="285730" indent="-285730">
              <a:buFont typeface="Arial"/>
              <a:buChar char="•"/>
            </a:pPr>
            <a:r>
              <a:rPr lang="sv-SE" dirty="0"/>
              <a:t>Förtydliga att antibiotika verkar genom mekanismer som angriper bakterier och inte människans celler, detta är möjligt eftersom en bakteriecells struktur och processer är annorlunda jämfört med våra celler. Detta är också orsaken till att antibiotika är verkningslöst mot virus. Virus och bakteriers struktur och processer skiljer sig från varandra. </a:t>
            </a:r>
            <a:endParaRPr lang="sv-SE" dirty="0">
              <a:cs typeface="Calibri"/>
            </a:endParaRPr>
          </a:p>
          <a:p>
            <a:endParaRPr lang="sv-SE" dirty="0">
              <a:cs typeface="Calibri"/>
            </a:endParaRPr>
          </a:p>
          <a:p>
            <a:pPr marL="285730" indent="-285730">
              <a:buFont typeface="Arial"/>
              <a:buChar char="•"/>
            </a:pPr>
            <a:r>
              <a:rPr lang="sv-SE" dirty="0">
                <a:cs typeface="Calibri"/>
              </a:rPr>
              <a:t>Bilden visar de tre vanligaste sätten att angripa bakterier med hjälp av antibiotika: </a:t>
            </a:r>
            <a:br>
              <a:rPr lang="sv-SE" dirty="0">
                <a:cs typeface="+mn-lt"/>
              </a:rPr>
            </a:br>
            <a:r>
              <a:rPr lang="sv-SE" dirty="0">
                <a:cs typeface="Calibri"/>
              </a:rPr>
              <a:t>1. Antibiotika som verkar genom att förhindra att viktiga komponenter till cellväggen byggs upp är t ex gruppen </a:t>
            </a:r>
            <a:r>
              <a:rPr lang="sv-SE" dirty="0" err="1">
                <a:cs typeface="Calibri"/>
              </a:rPr>
              <a:t>Penicilliner</a:t>
            </a:r>
            <a:r>
              <a:rPr lang="sv-SE" dirty="0">
                <a:cs typeface="Calibri"/>
              </a:rPr>
              <a:t> (mer om det på nästa </a:t>
            </a:r>
            <a:r>
              <a:rPr lang="sv-SE" dirty="0" err="1">
                <a:cs typeface="Calibri"/>
              </a:rPr>
              <a:t>slide</a:t>
            </a:r>
            <a:r>
              <a:rPr lang="sv-SE" dirty="0">
                <a:cs typeface="Calibri"/>
              </a:rPr>
              <a:t>). </a:t>
            </a:r>
            <a:br>
              <a:rPr lang="sv-SE" dirty="0">
                <a:cs typeface="+mn-lt"/>
              </a:rPr>
            </a:br>
            <a:r>
              <a:rPr lang="sv-SE" dirty="0">
                <a:cs typeface="Calibri"/>
              </a:rPr>
              <a:t>2. Antibiotika som verkar mot </a:t>
            </a:r>
            <a:r>
              <a:rPr lang="sv-SE" dirty="0" err="1">
                <a:cs typeface="Calibri"/>
              </a:rPr>
              <a:t>replikationen</a:t>
            </a:r>
            <a:r>
              <a:rPr lang="sv-SE" dirty="0">
                <a:cs typeface="Calibri"/>
              </a:rPr>
              <a:t> eller transkriptionen, exempelvis </a:t>
            </a:r>
            <a:r>
              <a:rPr lang="sv-SE" dirty="0" err="1">
                <a:cs typeface="Calibri"/>
              </a:rPr>
              <a:t>Rifampicin</a:t>
            </a:r>
            <a:r>
              <a:rPr lang="sv-SE" dirty="0">
                <a:cs typeface="Calibri"/>
              </a:rPr>
              <a:t>. </a:t>
            </a:r>
            <a:br>
              <a:rPr lang="sv-SE" dirty="0">
                <a:cs typeface="+mn-lt"/>
              </a:rPr>
            </a:br>
            <a:r>
              <a:rPr lang="sv-SE" dirty="0">
                <a:cs typeface="Calibri"/>
              </a:rPr>
              <a:t>3. Antibiotika som verkar mot bakteriers </a:t>
            </a:r>
            <a:r>
              <a:rPr lang="sv-SE" dirty="0" err="1">
                <a:cs typeface="Calibri"/>
              </a:rPr>
              <a:t>ribosomer</a:t>
            </a:r>
            <a:r>
              <a:rPr lang="sv-SE" dirty="0">
                <a:cs typeface="Calibri"/>
              </a:rPr>
              <a:t> är t ex </a:t>
            </a:r>
            <a:r>
              <a:rPr lang="sv-SE" dirty="0" err="1"/>
              <a:t>tetracyklin</a:t>
            </a:r>
            <a:r>
              <a:rPr lang="sv-SE" dirty="0"/>
              <a:t> och streptomycin</a:t>
            </a:r>
            <a:endParaRPr lang="sv-SE" dirty="0">
              <a:cs typeface="Calibri"/>
            </a:endParaRPr>
          </a:p>
          <a:p>
            <a:endParaRPr lang="sv-SE" dirty="0">
              <a:cs typeface="Calibri"/>
            </a:endParaRPr>
          </a:p>
          <a:p>
            <a:pPr marL="285730" indent="-285730">
              <a:buFont typeface="Arial"/>
              <a:buChar char="•"/>
            </a:pPr>
            <a:endParaRPr lang="sv-SE" dirty="0">
              <a:cs typeface="Calibri"/>
            </a:endParaRPr>
          </a:p>
          <a:p>
            <a:endParaRPr lang="sv-SE" dirty="0"/>
          </a:p>
          <a:p>
            <a:r>
              <a:rPr lang="sv-SE" dirty="0">
                <a:cs typeface="Calibri"/>
              </a:rPr>
              <a:t>Mer info om antibiotikas verkningsmekanismer:</a:t>
            </a:r>
            <a:endParaRPr lang="sv-SE" dirty="0"/>
          </a:p>
          <a:p>
            <a:r>
              <a:rPr lang="sv-SE" dirty="0">
                <a:hlinkClick r:id="rId3"/>
              </a:rPr>
              <a:t>https://larportalen.skolverket.se/LarportalenAPI/api-v2/document/path/larportalen/material/inriktningar/2-natur/Gymnasieskola/512-Medicin-halsa-och-ohalsa/del_07/Material/Flik/Del_07_MomentA/Artiklar/NT4_GY_07A_04_antibiotika.docx</a:t>
            </a:r>
            <a:endParaRPr lang="sv-SE" dirty="0"/>
          </a:p>
          <a:p>
            <a:endParaRPr lang="sv-SE" dirty="0"/>
          </a:p>
          <a:p>
            <a:r>
              <a:rPr lang="sv-SE" dirty="0">
                <a:hlinkClick r:id="rId4"/>
              </a:rPr>
              <a:t>https://www.reactgroup.org/toolbox/understand/antibiotics/how-do-antibiotics-work/</a:t>
            </a:r>
          </a:p>
          <a:p>
            <a:endParaRPr lang="sv-SE" dirty="0"/>
          </a:p>
          <a:p>
            <a:pPr marL="0" marR="0" lvl="0" indent="0" algn="l" defTabSz="914335" rtl="0" eaLnBrk="1" fontAlgn="auto" latinLnBrk="0" hangingPunct="1">
              <a:lnSpc>
                <a:spcPct val="100000"/>
              </a:lnSpc>
              <a:spcBef>
                <a:spcPts val="0"/>
              </a:spcBef>
              <a:spcAft>
                <a:spcPts val="0"/>
              </a:spcAft>
              <a:buClrTx/>
              <a:buSzTx/>
              <a:buFontTx/>
              <a:buNone/>
              <a:tabLst/>
              <a:defRPr/>
            </a:pPr>
            <a:r>
              <a:rPr lang="sv-SE" dirty="0"/>
              <a:t>Bildkälla: </a:t>
            </a:r>
            <a:r>
              <a:rPr lang="sv-SE" dirty="0">
                <a:solidFill>
                  <a:srgbClr val="0563C1"/>
                </a:solidFill>
                <a:cs typeface="Calibri"/>
                <a:hlinkClick r:id="rId5"/>
              </a:rPr>
              <a:t>https://commons.wikimedia.org/wiki/File:Antibiotic_resistance_mechanisms.jpg</a:t>
            </a:r>
            <a:r>
              <a:rPr lang="sv-SE" dirty="0">
                <a:solidFill>
                  <a:srgbClr val="0563C1"/>
                </a:solidFill>
                <a:cs typeface="Calibri"/>
              </a:rPr>
              <a:t>, </a:t>
            </a:r>
            <a:r>
              <a:rPr lang="sv-SE" sz="1200" b="0" i="0" kern="1200" dirty="0">
                <a:solidFill>
                  <a:schemeClr val="tx1"/>
                </a:solidFill>
                <a:effectLst/>
                <a:latin typeface="+mn-lt"/>
                <a:ea typeface="+mn-ea"/>
                <a:cs typeface="+mn-cs"/>
              </a:rPr>
              <a:t>Gerard D Wright, </a:t>
            </a:r>
            <a:r>
              <a:rPr lang="sv-SE" dirty="0"/>
              <a:t>CC BY 2.0 (bilden har modifierats)</a:t>
            </a:r>
          </a:p>
          <a:p>
            <a:endParaRPr lang="sv-SE" dirty="0"/>
          </a:p>
          <a:p>
            <a:endParaRPr lang="sv-SE" dirty="0"/>
          </a:p>
        </p:txBody>
      </p:sp>
      <p:sp>
        <p:nvSpPr>
          <p:cNvPr id="4" name="Platshållare för bildnummer 3"/>
          <p:cNvSpPr>
            <a:spLocks noGrp="1"/>
          </p:cNvSpPr>
          <p:nvPr>
            <p:ph type="sldNum" sz="quarter" idx="10"/>
          </p:nvPr>
        </p:nvSpPr>
        <p:spPr/>
        <p:txBody>
          <a:bodyPr/>
          <a:lstStyle/>
          <a:p>
            <a:fld id="{C29CD200-0EEF-4AFB-9C3B-0B8C3B095D21}" type="slidenum">
              <a:rPr lang="sv-SE" smtClean="0"/>
              <a:t>4</a:t>
            </a:fld>
            <a:endParaRPr lang="sv-SE"/>
          </a:p>
        </p:txBody>
      </p:sp>
    </p:spTree>
    <p:extLst>
      <p:ext uri="{BB962C8B-B14F-4D97-AF65-F5344CB8AC3E}">
        <p14:creationId xmlns:p14="http://schemas.microsoft.com/office/powerpoint/2010/main" val="236977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Här kan du som lärare lägga in några exempel på frågor som eleverna har ställt under föregående moment. Frågor som passar in i denna </a:t>
            </a:r>
            <a:r>
              <a:rPr lang="sv-SE" dirty="0" err="1"/>
              <a:t>powerpoint</a:t>
            </a:r>
            <a:r>
              <a:rPr lang="sv-SE" dirty="0"/>
              <a:t> handlar t ex om hur antibiotika fungerar, hur bakterier utvecklar resistens eller vad som händer i kroppen när man tar en antibiotikakur .</a:t>
            </a: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C29CD200-0EEF-4AFB-9C3B-0B8C3B095D21}" type="slidenum">
              <a:rPr lang="sv-SE" smtClean="0"/>
              <a:t>5</a:t>
            </a:fld>
            <a:endParaRPr lang="sv-SE"/>
          </a:p>
        </p:txBody>
      </p:sp>
    </p:spTree>
    <p:extLst>
      <p:ext uri="{BB962C8B-B14F-4D97-AF65-F5344CB8AC3E}">
        <p14:creationId xmlns:p14="http://schemas.microsoft.com/office/powerpoint/2010/main" val="368564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Cellväggen hos en grampositiv bakterie består av flera lager av </a:t>
            </a:r>
            <a:r>
              <a:rPr lang="sv-SE" dirty="0" err="1"/>
              <a:t>peptidoglykan</a:t>
            </a:r>
            <a:r>
              <a:rPr lang="sv-SE" dirty="0"/>
              <a:t>.</a:t>
            </a:r>
            <a:endParaRPr lang="sv-SE" dirty="0">
              <a:cs typeface="Calibri"/>
            </a:endParaRPr>
          </a:p>
          <a:p>
            <a:pPr marL="171450" indent="-171450">
              <a:buFont typeface="Arial"/>
              <a:buChar char="•"/>
            </a:pPr>
            <a:r>
              <a:rPr lang="sv-SE" dirty="0" err="1">
                <a:cs typeface="Calibri"/>
              </a:rPr>
              <a:t>Peptiodoglykan</a:t>
            </a:r>
            <a:r>
              <a:rPr lang="sv-SE" dirty="0">
                <a:cs typeface="Calibri"/>
              </a:rPr>
              <a:t> </a:t>
            </a:r>
            <a:r>
              <a:rPr lang="sv-SE" dirty="0"/>
              <a:t>består av långa kedjor av upprepade underenheter av N-acetylglukosamin (NAG) och N-acetylmuraminsyra (NAM). NAM-underenheterna har korta peptidkedjor bundna till sig.</a:t>
            </a:r>
            <a:endParaRPr lang="sv-SE" dirty="0">
              <a:cs typeface="Calibri"/>
            </a:endParaRPr>
          </a:p>
          <a:p>
            <a:pPr marL="171450" indent="-171450">
              <a:buFont typeface="Arial"/>
              <a:buChar char="•"/>
            </a:pPr>
            <a:r>
              <a:rPr lang="en-US" dirty="0"/>
              <a:t>PBP (</a:t>
            </a:r>
            <a:r>
              <a:rPr lang="en-US" dirty="0" err="1"/>
              <a:t>penicillinbindande</a:t>
            </a:r>
            <a:r>
              <a:rPr lang="en-US" dirty="0"/>
              <a:t> </a:t>
            </a:r>
            <a:r>
              <a:rPr lang="en-US" dirty="0" err="1"/>
              <a:t>proteiner</a:t>
            </a:r>
            <a:r>
              <a:rPr lang="en-US" dirty="0"/>
              <a:t>) </a:t>
            </a:r>
            <a:r>
              <a:rPr lang="en-US" dirty="0" err="1"/>
              <a:t>som</a:t>
            </a:r>
            <a:r>
              <a:rPr lang="en-US" dirty="0"/>
              <a:t> </a:t>
            </a:r>
            <a:r>
              <a:rPr lang="en-US" dirty="0" err="1"/>
              <a:t>finns</a:t>
            </a:r>
            <a:r>
              <a:rPr lang="en-US" dirty="0"/>
              <a:t> </a:t>
            </a:r>
            <a:r>
              <a:rPr lang="en-US" dirty="0" err="1"/>
              <a:t>naturligt</a:t>
            </a:r>
            <a:r>
              <a:rPr lang="en-US" dirty="0"/>
              <a:t> hos </a:t>
            </a:r>
            <a:r>
              <a:rPr lang="en-US" dirty="0" err="1"/>
              <a:t>bakterier</a:t>
            </a:r>
            <a:r>
              <a:rPr lang="en-US" dirty="0"/>
              <a:t> binder till </a:t>
            </a:r>
            <a:r>
              <a:rPr lang="en-US" dirty="0" err="1"/>
              <a:t>peptidkedjorna</a:t>
            </a:r>
            <a:r>
              <a:rPr lang="en-US" dirty="0"/>
              <a:t> </a:t>
            </a:r>
            <a:r>
              <a:rPr lang="en-US" dirty="0" err="1"/>
              <a:t>och</a:t>
            </a:r>
            <a:r>
              <a:rPr lang="en-US" dirty="0"/>
              <a:t> bildar </a:t>
            </a:r>
            <a:r>
              <a:rPr lang="en-US" dirty="0" err="1"/>
              <a:t>tvärbindningar</a:t>
            </a:r>
            <a:r>
              <a:rPr lang="en-US" dirty="0"/>
              <a:t>. (</a:t>
            </a:r>
            <a:r>
              <a:rPr lang="en-US" dirty="0" err="1"/>
              <a:t>animering</a:t>
            </a:r>
            <a:r>
              <a:rPr lang="en-US" dirty="0"/>
              <a:t> 1)</a:t>
            </a:r>
            <a:endParaRPr lang="en-US" dirty="0">
              <a:cs typeface="Calibri"/>
            </a:endParaRPr>
          </a:p>
          <a:p>
            <a:pPr marL="171450" indent="-171450">
              <a:buFont typeface="Arial"/>
              <a:buChar char="•"/>
            </a:pPr>
            <a:r>
              <a:rPr lang="en-US" dirty="0"/>
              <a:t>PBP </a:t>
            </a:r>
            <a:r>
              <a:rPr lang="en-US" dirty="0" err="1"/>
              <a:t>lossnar</a:t>
            </a:r>
            <a:r>
              <a:rPr lang="en-US" dirty="0"/>
              <a:t> </a:t>
            </a:r>
            <a:r>
              <a:rPr lang="en-US" dirty="0" err="1"/>
              <a:t>från</a:t>
            </a:r>
            <a:r>
              <a:rPr lang="en-US" dirty="0"/>
              <a:t> </a:t>
            </a:r>
            <a:r>
              <a:rPr lang="en-US" dirty="0" err="1"/>
              <a:t>cellväggen</a:t>
            </a:r>
            <a:r>
              <a:rPr lang="en-US" dirty="0"/>
              <a:t> </a:t>
            </a:r>
            <a:r>
              <a:rPr lang="en-US" dirty="0" err="1"/>
              <a:t>när</a:t>
            </a:r>
            <a:r>
              <a:rPr lang="en-US" dirty="0"/>
              <a:t> </a:t>
            </a:r>
            <a:r>
              <a:rPr lang="en-US" dirty="0" err="1"/>
              <a:t>tvärbindningen</a:t>
            </a:r>
            <a:r>
              <a:rPr lang="en-US" dirty="0"/>
              <a:t> </a:t>
            </a:r>
            <a:r>
              <a:rPr lang="en-US" dirty="0" err="1"/>
              <a:t>har</a:t>
            </a:r>
            <a:r>
              <a:rPr lang="en-US" dirty="0"/>
              <a:t> </a:t>
            </a:r>
            <a:r>
              <a:rPr lang="en-US" dirty="0" err="1"/>
              <a:t>bildats</a:t>
            </a:r>
            <a:r>
              <a:rPr lang="en-US" dirty="0"/>
              <a:t>. (</a:t>
            </a:r>
            <a:r>
              <a:rPr lang="en-US" dirty="0" err="1"/>
              <a:t>animering</a:t>
            </a:r>
            <a:r>
              <a:rPr lang="en-US" dirty="0"/>
              <a:t> 1)</a:t>
            </a:r>
            <a:endParaRPr lang="en-US" dirty="0">
              <a:cs typeface="Calibri" panose="020F0502020204030204"/>
            </a:endParaRPr>
          </a:p>
          <a:p>
            <a:pPr marL="171450" indent="-171450">
              <a:buFont typeface="Arial"/>
              <a:buChar char="•"/>
            </a:pPr>
            <a:r>
              <a:rPr lang="en-US" dirty="0"/>
              <a:t>Penicillin binder till PBP:s </a:t>
            </a:r>
            <a:r>
              <a:rPr lang="en-US" dirty="0" err="1"/>
              <a:t>aktiva</a:t>
            </a:r>
            <a:r>
              <a:rPr lang="en-US" dirty="0"/>
              <a:t> plats </a:t>
            </a:r>
            <a:r>
              <a:rPr lang="en-US" dirty="0" err="1"/>
              <a:t>och</a:t>
            </a:r>
            <a:r>
              <a:rPr lang="en-US" dirty="0"/>
              <a:t> </a:t>
            </a:r>
            <a:r>
              <a:rPr lang="en-US" dirty="0" err="1"/>
              <a:t>förhindrar</a:t>
            </a:r>
            <a:r>
              <a:rPr lang="en-US" dirty="0"/>
              <a:t> PBP:s </a:t>
            </a:r>
            <a:r>
              <a:rPr lang="en-US" dirty="0" err="1"/>
              <a:t>funktion</a:t>
            </a:r>
            <a:r>
              <a:rPr lang="en-US" dirty="0"/>
              <a:t>. </a:t>
            </a:r>
            <a:r>
              <a:rPr lang="en-US" dirty="0" err="1"/>
              <a:t>Penicillinets</a:t>
            </a:r>
            <a:r>
              <a:rPr lang="en-US" dirty="0"/>
              <a:t> beta-</a:t>
            </a:r>
            <a:r>
              <a:rPr lang="en-US" dirty="0" err="1"/>
              <a:t>laktamring</a:t>
            </a:r>
            <a:r>
              <a:rPr lang="en-US" dirty="0"/>
              <a:t> </a:t>
            </a:r>
            <a:r>
              <a:rPr lang="en-US" dirty="0" err="1"/>
              <a:t>illustrueras</a:t>
            </a:r>
            <a:r>
              <a:rPr lang="en-US" dirty="0"/>
              <a:t> </a:t>
            </a:r>
            <a:r>
              <a:rPr lang="en-US" dirty="0" err="1"/>
              <a:t>i</a:t>
            </a:r>
            <a:r>
              <a:rPr lang="en-US" dirty="0"/>
              <a:t> </a:t>
            </a:r>
            <a:r>
              <a:rPr lang="en-US" dirty="0" err="1"/>
              <a:t>bilden</a:t>
            </a:r>
            <a:r>
              <a:rPr lang="en-US" dirty="0"/>
              <a:t> </a:t>
            </a:r>
            <a:r>
              <a:rPr lang="en-US" dirty="0" err="1"/>
              <a:t>som</a:t>
            </a:r>
            <a:r>
              <a:rPr lang="en-US" dirty="0"/>
              <a:t> </a:t>
            </a:r>
            <a:r>
              <a:rPr lang="en-US" dirty="0" err="1"/>
              <a:t>toppen</a:t>
            </a:r>
            <a:r>
              <a:rPr lang="en-US" dirty="0"/>
              <a:t> av "P“. (</a:t>
            </a:r>
            <a:r>
              <a:rPr lang="en-US" dirty="0" err="1"/>
              <a:t>animering</a:t>
            </a:r>
            <a:r>
              <a:rPr lang="en-US" dirty="0"/>
              <a:t> 2)</a:t>
            </a:r>
            <a:endParaRPr lang="en-US" dirty="0">
              <a:cs typeface="Calibri" panose="020F0502020204030204"/>
            </a:endParaRPr>
          </a:p>
          <a:p>
            <a:pPr marL="171450" indent="-171450">
              <a:buFont typeface="Arial"/>
              <a:buChar char="•"/>
            </a:pPr>
            <a:r>
              <a:rPr lang="en-US" dirty="0" err="1"/>
              <a:t>Cellväggssyntesen</a:t>
            </a:r>
            <a:r>
              <a:rPr lang="en-US" dirty="0"/>
              <a:t> </a:t>
            </a:r>
            <a:r>
              <a:rPr lang="en-US" dirty="0" err="1"/>
              <a:t>förhindras</a:t>
            </a:r>
            <a:r>
              <a:rPr lang="en-US" dirty="0"/>
              <a:t> </a:t>
            </a:r>
            <a:r>
              <a:rPr lang="en-US" dirty="0" err="1"/>
              <a:t>eftersom</a:t>
            </a:r>
            <a:r>
              <a:rPr lang="en-US" dirty="0"/>
              <a:t> </a:t>
            </a:r>
            <a:r>
              <a:rPr lang="en-US" dirty="0" err="1"/>
              <a:t>tvärbindningarna</a:t>
            </a:r>
            <a:r>
              <a:rPr lang="en-US" dirty="0"/>
              <a:t> </a:t>
            </a:r>
            <a:r>
              <a:rPr lang="en-US" dirty="0" err="1"/>
              <a:t>inte</a:t>
            </a:r>
            <a:r>
              <a:rPr lang="en-US" dirty="0"/>
              <a:t> </a:t>
            </a:r>
            <a:r>
              <a:rPr lang="en-US" dirty="0" err="1"/>
              <a:t>längre</a:t>
            </a:r>
            <a:r>
              <a:rPr lang="en-US" dirty="0"/>
              <a:t> </a:t>
            </a:r>
            <a:r>
              <a:rPr lang="en-US" dirty="0" err="1"/>
              <a:t>kan</a:t>
            </a:r>
            <a:r>
              <a:rPr lang="en-US" dirty="0"/>
              <a:t> </a:t>
            </a:r>
            <a:r>
              <a:rPr lang="en-US" dirty="0" err="1"/>
              <a:t>bildas</a:t>
            </a:r>
            <a:r>
              <a:rPr lang="en-US" dirty="0"/>
              <a:t>. (</a:t>
            </a:r>
            <a:r>
              <a:rPr lang="en-US" dirty="0" err="1"/>
              <a:t>animering</a:t>
            </a:r>
            <a:r>
              <a:rPr lang="en-US" dirty="0"/>
              <a:t> 2)</a:t>
            </a:r>
          </a:p>
          <a:p>
            <a:pPr marL="171450" indent="-171450">
              <a:buFont typeface="Arial"/>
              <a:buChar char="•"/>
            </a:pPr>
            <a:r>
              <a:rPr lang="en-US" dirty="0" err="1"/>
              <a:t>Bakterierna</a:t>
            </a:r>
            <a:r>
              <a:rPr lang="en-US" dirty="0"/>
              <a:t> </a:t>
            </a:r>
            <a:r>
              <a:rPr lang="en-US" dirty="0" err="1"/>
              <a:t>lyserar</a:t>
            </a:r>
            <a:r>
              <a:rPr lang="en-US" dirty="0"/>
              <a:t> </a:t>
            </a:r>
            <a:r>
              <a:rPr lang="en-US" dirty="0" err="1"/>
              <a:t>och</a:t>
            </a:r>
            <a:r>
              <a:rPr lang="en-US" dirty="0"/>
              <a:t> </a:t>
            </a:r>
            <a:r>
              <a:rPr lang="en-US" dirty="0" err="1"/>
              <a:t>dör</a:t>
            </a:r>
            <a:r>
              <a:rPr lang="en-US" dirty="0"/>
              <a:t>, </a:t>
            </a:r>
            <a:r>
              <a:rPr lang="en-US" dirty="0" err="1"/>
              <a:t>eftersom</a:t>
            </a:r>
            <a:r>
              <a:rPr lang="en-US" dirty="0"/>
              <a:t> </a:t>
            </a:r>
            <a:r>
              <a:rPr lang="en-US" dirty="0" err="1"/>
              <a:t>cellväggens</a:t>
            </a:r>
            <a:r>
              <a:rPr lang="en-US" dirty="0"/>
              <a:t> </a:t>
            </a:r>
            <a:r>
              <a:rPr lang="en-US" dirty="0" err="1"/>
              <a:t>skydd</a:t>
            </a:r>
            <a:r>
              <a:rPr lang="en-US" dirty="0"/>
              <a:t> </a:t>
            </a:r>
            <a:r>
              <a:rPr lang="en-US" dirty="0" err="1"/>
              <a:t>inte</a:t>
            </a:r>
            <a:r>
              <a:rPr lang="en-US" dirty="0"/>
              <a:t> </a:t>
            </a:r>
            <a:r>
              <a:rPr lang="en-US" dirty="0" err="1"/>
              <a:t>längre</a:t>
            </a:r>
            <a:r>
              <a:rPr lang="en-US" dirty="0"/>
              <a:t> </a:t>
            </a:r>
            <a:r>
              <a:rPr lang="en-US" dirty="0" err="1"/>
              <a:t>finns</a:t>
            </a:r>
            <a:r>
              <a:rPr lang="en-US" dirty="0"/>
              <a:t> </a:t>
            </a:r>
            <a:r>
              <a:rPr lang="en-US" dirty="0" err="1"/>
              <a:t>kvar</a:t>
            </a:r>
            <a:r>
              <a:rPr lang="en-US" dirty="0"/>
              <a:t>. (</a:t>
            </a:r>
            <a:r>
              <a:rPr lang="en-US" dirty="0" err="1"/>
              <a:t>animering</a:t>
            </a:r>
            <a:r>
              <a:rPr lang="en-US" dirty="0"/>
              <a:t> 3)</a:t>
            </a:r>
            <a:endParaRPr lang="en-US" dirty="0">
              <a:cs typeface="Calibri" panose="020F0502020204030204"/>
            </a:endParaRPr>
          </a:p>
          <a:p>
            <a:endParaRPr lang="sv-SE" dirty="0">
              <a:cs typeface="Calibri" panose="020F0502020204030204"/>
            </a:endParaRPr>
          </a:p>
          <a:p>
            <a:r>
              <a:rPr lang="sv-SE" dirty="0">
                <a:cs typeface="Calibri" panose="020F0502020204030204"/>
              </a:rPr>
              <a:t>För mer fakta om bakteriers penicillin och bakteriers cellvägg:</a:t>
            </a:r>
          </a:p>
          <a:p>
            <a:r>
              <a:rPr lang="sv-SE" dirty="0"/>
              <a:t>https://larportalen.skolverket.se/LarportalenAPI/api-v2/document/path/larportalen/material/inriktningar/2-natur/Gymnasieskola/512-Medicin-halsa-och-ohalsa/del_07/Material/Flik/Del_07_MomentA/Artiklar/NT4_GY_07A_04_antibiotika.docx</a:t>
            </a:r>
            <a:endParaRPr lang="sv-SE" dirty="0">
              <a:cs typeface="Calibri" panose="020F0502020204030204"/>
            </a:endParaRPr>
          </a:p>
          <a:p>
            <a:endParaRPr lang="sv-SE" dirty="0"/>
          </a:p>
          <a:p>
            <a:r>
              <a:rPr lang="sv-SE" dirty="0"/>
              <a:t>Bildkälla bakteriecell: </a:t>
            </a:r>
            <a:r>
              <a:rPr lang="sv-SE" dirty="0">
                <a:hlinkClick r:id="rId3"/>
              </a:rPr>
              <a:t>https://sv.wikipedia.org/wiki/Fil:Average_prokaryote_cell-_en.svg</a:t>
            </a:r>
            <a:r>
              <a:rPr lang="sv-SE" dirty="0"/>
              <a:t> (public </a:t>
            </a:r>
            <a:r>
              <a:rPr lang="sv-SE" dirty="0" err="1"/>
              <a:t>domain</a:t>
            </a:r>
            <a:r>
              <a:rPr lang="sv-SE" dirty="0"/>
              <a:t>, bilden har modifierats)</a:t>
            </a:r>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Bildkälla penicillin verkningsmekanism: </a:t>
            </a:r>
            <a:r>
              <a:rPr lang="sv-SE" dirty="0">
                <a:hlinkClick r:id="rId4"/>
              </a:rPr>
              <a:t>https://commons.wikimedia.org/wiki/File:Penicillin_inhibition.svg</a:t>
            </a:r>
            <a:r>
              <a:rPr lang="sv-SE" dirty="0"/>
              <a:t> (CC BY 3.0, bilden har modifierats)</a:t>
            </a:r>
          </a:p>
          <a:p>
            <a:r>
              <a:rPr lang="sv-SE" dirty="0"/>
              <a:t>Bildkälla gravsten: https://pixabay.com/sv/vectors/gravsten-vila-i-frid-d%c3%b6d-begravning-159792</a:t>
            </a:r>
          </a:p>
          <a:p>
            <a:endParaRPr lang="sv-SE" dirty="0"/>
          </a:p>
          <a:p>
            <a:endParaRPr lang="sv-SE" dirty="0"/>
          </a:p>
          <a:p>
            <a:endParaRPr lang="en-US" dirty="0">
              <a:cs typeface="Calibri"/>
            </a:endParaRPr>
          </a:p>
          <a:p>
            <a:r>
              <a:rPr lang="en-US" dirty="0"/>
              <a:t> </a:t>
            </a:r>
            <a:endParaRPr lang="en-US" dirty="0">
              <a:cs typeface="Calibri"/>
            </a:endParaRPr>
          </a:p>
          <a:p>
            <a:r>
              <a:rPr lang="en-US" dirty="0"/>
              <a:t> </a:t>
            </a:r>
            <a:endParaRPr lang="en-US" dirty="0">
              <a:cs typeface="Calibri"/>
            </a:endParaRPr>
          </a:p>
          <a:p>
            <a:r>
              <a:rPr lang="en-US" dirty="0"/>
              <a:t> </a:t>
            </a:r>
            <a:endParaRPr lang="en-US" dirty="0">
              <a:cs typeface="Calibri"/>
            </a:endParaRPr>
          </a:p>
          <a:p>
            <a:endParaRPr lang="en-US" dirty="0">
              <a:cs typeface="Calibri"/>
            </a:endParaRPr>
          </a:p>
        </p:txBody>
      </p:sp>
      <p:sp>
        <p:nvSpPr>
          <p:cNvPr id="4" name="Platshållare för bildnummer 3"/>
          <p:cNvSpPr>
            <a:spLocks noGrp="1"/>
          </p:cNvSpPr>
          <p:nvPr>
            <p:ph type="sldNum" sz="quarter" idx="10"/>
          </p:nvPr>
        </p:nvSpPr>
        <p:spPr/>
        <p:txBody>
          <a:bodyPr/>
          <a:lstStyle/>
          <a:p>
            <a:fld id="{C29CD200-0EEF-4AFB-9C3B-0B8C3B095D21}" type="slidenum">
              <a:rPr lang="sv-SE" smtClean="0"/>
              <a:t>6</a:t>
            </a:fld>
            <a:endParaRPr lang="sv-SE"/>
          </a:p>
        </p:txBody>
      </p:sp>
    </p:spTree>
    <p:extLst>
      <p:ext uri="{BB962C8B-B14F-4D97-AF65-F5344CB8AC3E}">
        <p14:creationId xmlns:p14="http://schemas.microsoft.com/office/powerpoint/2010/main" val="1273638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Övergång till nästa bild som beskriver utvecklingen av resistenta bakterier.</a:t>
            </a:r>
          </a:p>
          <a:p>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Calibri"/>
              </a:rPr>
              <a:t>Bildkälla: </a:t>
            </a:r>
            <a:r>
              <a:rPr lang="sv-SE" dirty="0">
                <a:hlinkClick r:id="rId3"/>
              </a:rPr>
              <a:t>https://commons.wikimedia.org/wiki/File:Mycobacterium_tuberculosis_Bacteria_(16843981465).jpg</a:t>
            </a:r>
            <a:r>
              <a:rPr lang="sv-SE" dirty="0"/>
              <a:t>, CC BY 2.0</a:t>
            </a:r>
          </a:p>
          <a:p>
            <a:endParaRPr lang="sv-SE" dirty="0">
              <a:cs typeface="Calibri"/>
            </a:endParaRPr>
          </a:p>
          <a:p>
            <a:endParaRPr lang="sv-SE" dirty="0">
              <a:cs typeface="Calibri"/>
            </a:endParaRPr>
          </a:p>
        </p:txBody>
      </p:sp>
      <p:sp>
        <p:nvSpPr>
          <p:cNvPr id="4" name="Platshållare för bildnummer 3"/>
          <p:cNvSpPr>
            <a:spLocks noGrp="1"/>
          </p:cNvSpPr>
          <p:nvPr>
            <p:ph type="sldNum" sz="quarter" idx="5"/>
          </p:nvPr>
        </p:nvSpPr>
        <p:spPr/>
        <p:txBody>
          <a:bodyPr/>
          <a:lstStyle/>
          <a:p>
            <a:fld id="{C29CD200-0EEF-4AFB-9C3B-0B8C3B095D21}" type="slidenum">
              <a:rPr lang="sv-SE" smtClean="0"/>
              <a:t>7</a:t>
            </a:fld>
            <a:endParaRPr lang="sv-SE"/>
          </a:p>
        </p:txBody>
      </p:sp>
    </p:spTree>
    <p:extLst>
      <p:ext uri="{BB962C8B-B14F-4D97-AF65-F5344CB8AC3E}">
        <p14:creationId xmlns:p14="http://schemas.microsoft.com/office/powerpoint/2010/main" val="1883643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Klippet visar en inspelad filmsekvens från Harvard Medical </a:t>
            </a:r>
            <a:r>
              <a:rPr lang="sv-SE" dirty="0" err="1"/>
              <a:t>School</a:t>
            </a:r>
            <a:r>
              <a:rPr lang="sv-SE" dirty="0"/>
              <a:t> där man ser bakterier utveckla resistens under ett försök som pågick i 11 dagar. I försöket visas bakteriers tillväxt på en stor </a:t>
            </a:r>
            <a:r>
              <a:rPr lang="sv-SE" dirty="0" err="1"/>
              <a:t>agarplatta</a:t>
            </a:r>
            <a:r>
              <a:rPr lang="sv-SE" dirty="0"/>
              <a:t> där koncentrationen antibiotika ökar med faktor 10 in mot mitten på plattan (från 0 på kanterna till 1000 i mitten).  Filmen illustrerar hur resistens utvecklas och efter filmen ges eleverna möjlighet att diskutera resistensproblematiken utifrån den evolutionära processen (nästa bild). </a:t>
            </a:r>
          </a:p>
          <a:p>
            <a:pPr marL="0" indent="0">
              <a:buFont typeface="Arial"/>
              <a:buNone/>
            </a:pPr>
            <a:endParaRPr lang="en-US" dirty="0">
              <a:cs typeface="Calibri" panose="020F0502020204030204"/>
            </a:endParaRPr>
          </a:p>
          <a:p>
            <a:pPr marL="171450" indent="-171450">
              <a:buFont typeface="Arial"/>
              <a:buChar char="•"/>
            </a:pPr>
            <a:r>
              <a:rPr lang="sv-SE" dirty="0"/>
              <a:t>Förslagsvis visas filmen</a:t>
            </a:r>
            <a:r>
              <a:rPr lang="sv-SE" u="none" dirty="0"/>
              <a:t> </a:t>
            </a:r>
            <a:r>
              <a:rPr lang="sv-SE" dirty="0"/>
              <a:t>utan ljud och text (filmen är på engelska). Som lärare behöver du förklara försökets uppställning under filmen, men förklara inte de biologiska processer som sker, eftersom eleverna själva direkt efter filmen ska få fundera och diskutera frågor om försöket med varandra. </a:t>
            </a:r>
          </a:p>
          <a:p>
            <a:pPr marL="0" indent="0">
              <a:buFont typeface="Arial"/>
              <a:buNone/>
            </a:pPr>
            <a:endParaRPr lang="sv-SE" dirty="0">
              <a:cs typeface="Calibri"/>
            </a:endParaRPr>
          </a:p>
          <a:p>
            <a:pPr marL="171450" indent="-171450">
              <a:buFont typeface="Arial"/>
              <a:buChar char="•"/>
            </a:pPr>
            <a:r>
              <a:rPr lang="sv-SE" dirty="0"/>
              <a:t>Klick</a:t>
            </a:r>
            <a:r>
              <a:rPr lang="sv-SE" baseline="0" dirty="0"/>
              <a:t>a på bilden för att starta klippet.</a:t>
            </a:r>
          </a:p>
          <a:p>
            <a:pPr marL="171450" indent="-171450">
              <a:buFont typeface="Arial"/>
              <a:buChar char="•"/>
            </a:pPr>
            <a:endParaRPr lang="sv-SE" baseline="0" dirty="0">
              <a:ea typeface="Calibri" panose="020F0502020204030204"/>
              <a:cs typeface="Calibri"/>
            </a:endParaRPr>
          </a:p>
          <a:p>
            <a:pPr marL="171450" indent="-171450">
              <a:buFont typeface="Arial"/>
              <a:buChar char="•"/>
            </a:pPr>
            <a:r>
              <a:rPr lang="sv-SE">
                <a:ea typeface="Calibri" panose="020F0502020204030204"/>
                <a:cs typeface="Calibri"/>
              </a:rPr>
              <a:t>Länk till filmen om den inte startar: </a:t>
            </a:r>
            <a:r>
              <a:rPr lang="sv-SE" dirty="0"/>
              <a:t>https://www.youtube.com/watch?v=plVk4NVIUh8</a:t>
            </a:r>
            <a:endParaRPr lang="sv-SE" dirty="0">
              <a:ea typeface="Calibri" panose="020F0502020204030204"/>
              <a:cs typeface="Calibri"/>
            </a:endParaRPr>
          </a:p>
          <a:p>
            <a:endParaRPr lang="sv-SE" dirty="0">
              <a:ea typeface="Calibri" panose="020F0502020204030204"/>
              <a:cs typeface="Calibri"/>
            </a:endParaRPr>
          </a:p>
        </p:txBody>
      </p:sp>
      <p:sp>
        <p:nvSpPr>
          <p:cNvPr id="4" name="Platshållare för bildnummer 3"/>
          <p:cNvSpPr>
            <a:spLocks noGrp="1"/>
          </p:cNvSpPr>
          <p:nvPr>
            <p:ph type="sldNum" sz="quarter" idx="10"/>
          </p:nvPr>
        </p:nvSpPr>
        <p:spPr/>
        <p:txBody>
          <a:bodyPr/>
          <a:lstStyle/>
          <a:p>
            <a:fld id="{C29CD200-0EEF-4AFB-9C3B-0B8C3B095D21}" type="slidenum">
              <a:rPr lang="sv-SE" smtClean="0"/>
              <a:t>8</a:t>
            </a:fld>
            <a:endParaRPr lang="sv-SE"/>
          </a:p>
        </p:txBody>
      </p:sp>
    </p:spTree>
    <p:extLst>
      <p:ext uri="{BB962C8B-B14F-4D97-AF65-F5344CB8AC3E}">
        <p14:creationId xmlns:p14="http://schemas.microsoft.com/office/powerpoint/2010/main" val="1374415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sv-SE" dirty="0"/>
              <a:t>Börja med att låta alla elever fundera på egen hand över frågorna och skriva ned sina svar. Låt dem sedan diskutera två och två innan deras svar fångas upp i en gemensam genomgång där du som lärare kan koppla det som sker i filmen till evolution, mutationer och selektion. Svarsförslag finns nedan. </a:t>
            </a:r>
          </a:p>
          <a:p>
            <a:pPr marL="0" indent="0">
              <a:buFont typeface="Arial"/>
              <a:buNone/>
            </a:pPr>
            <a:endParaRPr lang="en-US" dirty="0"/>
          </a:p>
          <a:p>
            <a:pPr marL="171450" indent="-171450">
              <a:buFont typeface="Arial"/>
              <a:buChar char="•"/>
            </a:pPr>
            <a:r>
              <a:rPr lang="sv-SE" dirty="0"/>
              <a:t>Visa därefter gärna filmen en gång till med ljud och text.</a:t>
            </a:r>
          </a:p>
          <a:p>
            <a:pPr marL="0" indent="0">
              <a:buFont typeface="Arial"/>
              <a:buNone/>
            </a:pPr>
            <a:endParaRPr lang="en-US" u="none" dirty="0">
              <a:cs typeface="Calibri"/>
            </a:endParaRPr>
          </a:p>
          <a:p>
            <a:pPr marL="0" indent="0">
              <a:buFont typeface="Arial"/>
              <a:buNone/>
            </a:pPr>
            <a:r>
              <a:rPr lang="sv-SE" u="none" dirty="0">
                <a:cs typeface="Calibri"/>
              </a:rPr>
              <a:t>Svarsförslag till frågorna:</a:t>
            </a:r>
          </a:p>
          <a:p>
            <a:pPr marL="511810" indent="-511810">
              <a:lnSpc>
                <a:spcPct val="90000"/>
              </a:lnSpc>
              <a:spcAft>
                <a:spcPts val="800"/>
              </a:spcAft>
            </a:pPr>
            <a:endParaRPr lang="sv-SE"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endParaRPr>
          </a:p>
          <a:p>
            <a:pPr marL="511810" indent="-511810">
              <a:lnSpc>
                <a:spcPct val="90000"/>
              </a:lnSpc>
              <a:spcAft>
                <a:spcPts val="800"/>
              </a:spcAft>
            </a:pPr>
            <a:r>
              <a:rPr lang="sv-SE"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1. Bakterier förökar sig genom att dela sig. Hur uppstår variation i bakteriernas genom (arvsmassa)?</a:t>
            </a:r>
            <a:endParaRPr lang="sv-SE"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511810" indent="-511810">
              <a:lnSpc>
                <a:spcPct val="90000"/>
              </a:lnSpc>
              <a:spcAft>
                <a:spcPts val="800"/>
              </a:spcAft>
            </a:pPr>
            <a:r>
              <a:rPr lang="sv-SE" sz="1800" i="1"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Variation kan uppstå genom slumpmässiga mutationer och genom </a:t>
            </a:r>
            <a:r>
              <a:rPr lang="sv-SE" sz="1800" i="1" u="none" strike="noStrik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hor</a:t>
            </a:r>
            <a:r>
              <a:rPr lang="sv-SE" sz="1800" i="1"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is</a:t>
            </a:r>
            <a:r>
              <a:rPr lang="sv-SE" sz="1800" i="1" u="none" strike="noStrik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ontell</a:t>
            </a:r>
            <a:r>
              <a:rPr lang="sv-SE" sz="1800" i="1"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genöverföring (</a:t>
            </a:r>
            <a:r>
              <a:rPr lang="sv-SE" sz="1800" i="1" u="none"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transduktion</a:t>
            </a:r>
            <a:r>
              <a:rPr lang="sv-SE" sz="1800" i="1"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konjugation och transformation)</a:t>
            </a:r>
            <a:endParaRPr lang="sv-SE"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511810" indent="-511810">
              <a:lnSpc>
                <a:spcPct val="90000"/>
              </a:lnSpc>
              <a:spcAft>
                <a:spcPts val="800"/>
              </a:spcAft>
            </a:pPr>
            <a:endParaRPr lang="sv-SE"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endParaRPr>
          </a:p>
          <a:p>
            <a:pPr marL="511810" indent="-511810">
              <a:lnSpc>
                <a:spcPct val="90000"/>
              </a:lnSpc>
              <a:spcAft>
                <a:spcPts val="800"/>
              </a:spcAft>
            </a:pPr>
            <a:r>
              <a:rPr lang="sv-SE"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2. Varför börjar bakterierna växa in mot mitten?</a:t>
            </a:r>
            <a:endParaRPr lang="sv-SE"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511810" indent="-511810">
              <a:lnSpc>
                <a:spcPct val="90000"/>
              </a:lnSpc>
              <a:spcAft>
                <a:spcPts val="800"/>
              </a:spcAft>
            </a:pPr>
            <a:r>
              <a:rPr lang="sv-SE" sz="1800" i="1"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Det blir både platsbrist och brist på näring i den del där bakterierna kan tillväxa.</a:t>
            </a:r>
            <a:endParaRPr lang="sv-SE"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511810" indent="-511810">
              <a:lnSpc>
                <a:spcPct val="90000"/>
              </a:lnSpc>
              <a:spcAft>
                <a:spcPts val="800"/>
              </a:spcAft>
            </a:pPr>
            <a:endParaRPr lang="sv-SE"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endParaRPr>
          </a:p>
          <a:p>
            <a:pPr marL="511810" indent="-511810">
              <a:lnSpc>
                <a:spcPct val="90000"/>
              </a:lnSpc>
              <a:spcAft>
                <a:spcPts val="800"/>
              </a:spcAft>
            </a:pPr>
            <a:r>
              <a:rPr lang="sv-SE"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3. Vilka bakterier är det som växer in mot mitten?</a:t>
            </a:r>
            <a:endParaRPr lang="sv-SE"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511810" indent="-511810" algn="l">
              <a:lnSpc>
                <a:spcPct val="90000"/>
              </a:lnSpc>
              <a:spcAft>
                <a:spcPts val="800"/>
              </a:spcAft>
            </a:pPr>
            <a:r>
              <a:rPr lang="sv-SE" sz="1800" i="1"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Slumpmässiga mutationer uppstår som gör det möjligt för vissa bakterier att växa in i en högre antibiotikakoncentration, de blir mindre känsliga för antibiotikan. </a:t>
            </a:r>
            <a:r>
              <a:rPr lang="sv-SE" sz="1800" i="1"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sv-SE" sz="1800" i="1" u="none" strike="noStrik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Bakterierna </a:t>
            </a:r>
            <a:r>
              <a:rPr lang="sv-SE" sz="1800" i="1"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som lyckas växa in mot mitten kan också ha förvärvat denna egenskap genom horisontell genöverföring</a:t>
            </a:r>
            <a:r>
              <a:rPr lang="sv-SE" sz="1800" i="1" u="none" strike="noStrik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a:t>
            </a:r>
            <a:r>
              <a:rPr lang="sv-SE" sz="1800" i="1"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sv-SE" sz="1800" i="1" u="none" strike="noStrik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sv-SE" sz="1800" i="1"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De bakterier som klarar av att leva i närvaro av antibiotika får en evolutionär fördel då de får tillgång till mer näring och plats att växa på.</a:t>
            </a:r>
          </a:p>
          <a:p>
            <a:pPr marL="511810" indent="-511810">
              <a:lnSpc>
                <a:spcPct val="90000"/>
              </a:lnSpc>
              <a:spcAft>
                <a:spcPts val="800"/>
              </a:spcAft>
            </a:pPr>
            <a:endParaRPr lang="sv-SE"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511810" indent="-511810">
              <a:lnSpc>
                <a:spcPct val="90000"/>
              </a:lnSpc>
              <a:spcAft>
                <a:spcPts val="800"/>
              </a:spcAft>
            </a:pPr>
            <a:r>
              <a:rPr lang="sv-SE"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4. Varför är det en fördröjning innan bakterierna kan ta sig från en lägre koncentration till en högre?</a:t>
            </a:r>
            <a:endParaRPr lang="sv-SE" sz="180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endParaRPr>
          </a:p>
          <a:p>
            <a:pPr marL="511810" indent="-511810">
              <a:lnSpc>
                <a:spcPct val="90000"/>
              </a:lnSpc>
              <a:spcAft>
                <a:spcPts val="800"/>
              </a:spcAft>
            </a:pPr>
            <a:r>
              <a:rPr lang="sv-SE" sz="1800" i="1"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Det kan ta tid innan en slumpmässig mutation som får bakterierna att överleva en högre antibiotikakoncentration uppstår, därför blir det en liten fördröjning innan denna/dessa bakterier börja dela sig och tillväxa.</a:t>
            </a:r>
            <a:endParaRPr lang="sv-SE" sz="1800"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pPr>
            <a:endParaRPr lang="sv-SE"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29CD200-0EEF-4AFB-9C3B-0B8C3B095D21}" type="slidenum">
              <a:rPr lang="sv-SE" smtClean="0"/>
              <a:t>9</a:t>
            </a:fld>
            <a:endParaRPr lang="sv-SE"/>
          </a:p>
        </p:txBody>
      </p:sp>
    </p:spTree>
    <p:extLst>
      <p:ext uri="{BB962C8B-B14F-4D97-AF65-F5344CB8AC3E}">
        <p14:creationId xmlns:p14="http://schemas.microsoft.com/office/powerpoint/2010/main" val="352998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436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345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82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02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292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3531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936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8104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252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3226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980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79627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plVk4NVIUh8&amp;feature=youtu.b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A55F18B-1DB1-4070-A93A-0D96536D801A}"/>
              </a:ext>
            </a:extLst>
          </p:cNvPr>
          <p:cNvPicPr>
            <a:picLocks noChangeAspect="1"/>
          </p:cNvPicPr>
          <p:nvPr/>
        </p:nvPicPr>
        <p:blipFill>
          <a:blip r:embed="rId3"/>
          <a:stretch>
            <a:fillRect/>
          </a:stretch>
        </p:blipFill>
        <p:spPr>
          <a:xfrm>
            <a:off x="8142337" y="4817490"/>
            <a:ext cx="3369548" cy="1684774"/>
          </a:xfrm>
          <a:prstGeom prst="rect">
            <a:avLst/>
          </a:prstGeom>
        </p:spPr>
      </p:pic>
      <p:sp>
        <p:nvSpPr>
          <p:cNvPr id="9" name="Title 8">
            <a:extLst>
              <a:ext uri="{FF2B5EF4-FFF2-40B4-BE49-F238E27FC236}">
                <a16:creationId xmlns:a16="http://schemas.microsoft.com/office/drawing/2014/main" id="{F1335AC1-480C-FF48-9F33-8244987F0F3B}"/>
              </a:ext>
            </a:extLst>
          </p:cNvPr>
          <p:cNvSpPr>
            <a:spLocks noGrp="1"/>
          </p:cNvSpPr>
          <p:nvPr>
            <p:ph type="ctrTitle"/>
          </p:nvPr>
        </p:nvSpPr>
        <p:spPr>
          <a:xfrm>
            <a:off x="1524000" y="1705304"/>
            <a:ext cx="9144000" cy="1073492"/>
          </a:xfrm>
        </p:spPr>
        <p:txBody>
          <a:bodyPr>
            <a:normAutofit fontScale="90000"/>
          </a:bodyPr>
          <a:lstStyle/>
          <a:p>
            <a:pPr fontAlgn="base"/>
            <a:r>
              <a:rPr lang="sv-SE" b="1" dirty="0"/>
              <a:t>Rädda antibiotikan </a:t>
            </a:r>
            <a:br>
              <a:rPr lang="sv-SE" b="1" dirty="0"/>
            </a:br>
            <a:r>
              <a:rPr lang="sv-SE" b="1" dirty="0"/>
              <a:t>med kunskap och handling</a:t>
            </a:r>
          </a:p>
        </p:txBody>
      </p:sp>
      <p:sp>
        <p:nvSpPr>
          <p:cNvPr id="5" name="Subtitle 9">
            <a:extLst>
              <a:ext uri="{FF2B5EF4-FFF2-40B4-BE49-F238E27FC236}">
                <a16:creationId xmlns:a16="http://schemas.microsoft.com/office/drawing/2014/main" id="{D61F966A-CD3D-4D03-9912-F74628816286}"/>
              </a:ext>
            </a:extLst>
          </p:cNvPr>
          <p:cNvSpPr txBox="1">
            <a:spLocks/>
          </p:cNvSpPr>
          <p:nvPr/>
        </p:nvSpPr>
        <p:spPr>
          <a:xfrm>
            <a:off x="709882" y="2947527"/>
            <a:ext cx="10839224" cy="2133628"/>
          </a:xfrm>
          <a:prstGeom prst="rect">
            <a:avLst/>
          </a:prstGeom>
        </p:spPr>
        <p:txBody>
          <a:bodyPr vert="horz" lIns="91440" tIns="45720" rIns="91440" bIns="45720" rtlCol="0">
            <a:normAutofit/>
          </a:bodyPr>
          <a:lstStyle>
            <a:lvl1pPr marL="0" indent="0" algn="ctr" defTabSz="914354" rtl="0" eaLnBrk="1" latinLnBrk="0" hangingPunct="1">
              <a:lnSpc>
                <a:spcPct val="90000"/>
              </a:lnSpc>
              <a:spcBef>
                <a:spcPts val="1000"/>
              </a:spcBef>
              <a:buFont typeface="Arial" panose="020B0604020202020204" pitchFamily="34" charset="0"/>
              <a:buNone/>
              <a:defRPr sz="1800" kern="1200" spc="300">
                <a:solidFill>
                  <a:schemeClr val="tx1">
                    <a:alpha val="70000"/>
                  </a:schemeClr>
                </a:solidFill>
                <a:latin typeface="+mn-lt"/>
                <a:ea typeface="+mn-ea"/>
                <a:cs typeface="+mn-cs"/>
              </a:defRPr>
            </a:lvl1pPr>
            <a:lvl2pPr marL="457178" indent="0" algn="ctr" defTabSz="914354" rtl="0" eaLnBrk="1" latinLnBrk="0" hangingPunct="1">
              <a:lnSpc>
                <a:spcPct val="90000"/>
              </a:lnSpc>
              <a:spcBef>
                <a:spcPts val="500"/>
              </a:spcBef>
              <a:buFont typeface="Arial" panose="020B0604020202020204" pitchFamily="34" charset="0"/>
              <a:buNone/>
              <a:defRPr sz="2000" kern="1200">
                <a:solidFill>
                  <a:srgbClr val="81818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0" kern="1200">
                <a:solidFill>
                  <a:srgbClr val="818181"/>
                </a:solidFill>
                <a:latin typeface="+mn-lt"/>
                <a:ea typeface="+mn-ea"/>
                <a:cs typeface="+mn-cs"/>
              </a:defRPr>
            </a:lvl3pPr>
            <a:lvl4pPr marL="1371532" indent="0" algn="ctr" defTabSz="914354" rtl="0" eaLnBrk="1" latinLnBrk="0" hangingPunct="1">
              <a:lnSpc>
                <a:spcPct val="90000"/>
              </a:lnSpc>
              <a:spcBef>
                <a:spcPts val="500"/>
              </a:spcBef>
              <a:buFont typeface="Arial" panose="020B0604020202020204" pitchFamily="34" charset="0"/>
              <a:buNone/>
              <a:defRPr sz="1600" kern="1200">
                <a:solidFill>
                  <a:srgbClr val="81818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rgbClr val="81818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800" b="0" i="0" u="none" strike="noStrike" kern="1200" cap="none" spc="0" normalizeH="0" baseline="0" noProof="0" dirty="0">
                <a:ln>
                  <a:noFill/>
                </a:ln>
                <a:solidFill>
                  <a:srgbClr val="000000"/>
                </a:solidFill>
                <a:effectLst/>
                <a:uLnTx/>
                <a:uFillTx/>
                <a:latin typeface="Gill Alt One MT"/>
                <a:ea typeface="+mn-ea"/>
                <a:cs typeface="+mn-cs"/>
              </a:rPr>
              <a:t>Ett utbildningsmaterial från projektet </a:t>
            </a:r>
          </a:p>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800" b="0" i="1" u="none" strike="noStrike" kern="1200" cap="none" spc="0" normalizeH="0" baseline="0" noProof="0" dirty="0">
                <a:ln>
                  <a:noFill/>
                </a:ln>
                <a:solidFill>
                  <a:srgbClr val="000000"/>
                </a:solidFill>
                <a:effectLst/>
                <a:uLnTx/>
                <a:uFillTx/>
                <a:latin typeface="Gill Alt One MT"/>
                <a:ea typeface="+mn-ea"/>
                <a:cs typeface="+mn-cs"/>
              </a:rPr>
              <a:t>Undervisning för och lärande av handlingskompetens </a:t>
            </a:r>
            <a:br>
              <a:rPr kumimoji="0" lang="sv-SE" sz="2800" b="0" i="1" u="none" strike="noStrike" kern="1200" cap="none" spc="0" normalizeH="0" baseline="0" noProof="0" dirty="0">
                <a:ln>
                  <a:noFill/>
                </a:ln>
                <a:solidFill>
                  <a:srgbClr val="000000"/>
                </a:solidFill>
                <a:effectLst/>
                <a:uLnTx/>
                <a:uFillTx/>
                <a:latin typeface="Gill Alt One MT"/>
                <a:ea typeface="+mn-ea"/>
                <a:cs typeface="+mn-cs"/>
              </a:rPr>
            </a:br>
            <a:r>
              <a:rPr kumimoji="0" lang="sv-SE" sz="2800" b="0" i="1" u="none" strike="noStrike" kern="1200" cap="none" spc="0" normalizeH="0" baseline="0" noProof="0" dirty="0">
                <a:ln>
                  <a:noFill/>
                </a:ln>
                <a:solidFill>
                  <a:srgbClr val="000000"/>
                </a:solidFill>
                <a:effectLst/>
                <a:uLnTx/>
                <a:uFillTx/>
                <a:latin typeface="Gill Alt One MT"/>
                <a:ea typeface="+mn-ea"/>
                <a:cs typeface="+mn-cs"/>
              </a:rPr>
              <a:t>i utbildning om antibiotikaresistens</a:t>
            </a:r>
          </a:p>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prstClr val="black">
                  <a:alpha val="70000"/>
                </a:prstClr>
              </a:solidFill>
              <a:effectLst/>
              <a:uLnTx/>
              <a:uFillTx/>
              <a:latin typeface="Gill Alt One MT" panose="020B0502020104020203" pitchFamily="34" charset="0"/>
              <a:ea typeface="Calibri" panose="020F0502020204030204" pitchFamily="34" charset="0"/>
              <a:cs typeface="Times New Roman" panose="02020603050405020304" pitchFamily="18" charset="0"/>
            </a:endParaRPr>
          </a:p>
        </p:txBody>
      </p:sp>
      <p:sp>
        <p:nvSpPr>
          <p:cNvPr id="8" name="textruta 7">
            <a:extLst>
              <a:ext uri="{FF2B5EF4-FFF2-40B4-BE49-F238E27FC236}">
                <a16:creationId xmlns:a16="http://schemas.microsoft.com/office/drawing/2014/main" id="{1680835D-BDF4-437B-B589-2473688483A8}"/>
              </a:ext>
            </a:extLst>
          </p:cNvPr>
          <p:cNvSpPr txBox="1"/>
          <p:nvPr/>
        </p:nvSpPr>
        <p:spPr>
          <a:xfrm>
            <a:off x="2502040" y="4614595"/>
            <a:ext cx="741568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ill Alt One MT" panose="020B0502020104020203" pitchFamily="34" charset="0"/>
                <a:ea typeface="+mn-ea"/>
                <a:cs typeface="+mn-cs"/>
              </a:rPr>
              <a:t>Presentationer, lärarhandledningar och elevuppgifter kan laddas ner från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ill Alt One MT" panose="020B0502020104020203" pitchFamily="34" charset="0"/>
                <a:ea typeface="+mn-ea"/>
                <a:cs typeface="+mn-cs"/>
              </a:rPr>
              <a:t>Nationellt resurscentrum för biologiundervisnings webbplats: www.bioresurs.uu.se.</a:t>
            </a:r>
          </a:p>
        </p:txBody>
      </p:sp>
      <p:sp>
        <p:nvSpPr>
          <p:cNvPr id="4" name="textruta 3">
            <a:extLst>
              <a:ext uri="{FF2B5EF4-FFF2-40B4-BE49-F238E27FC236}">
                <a16:creationId xmlns:a16="http://schemas.microsoft.com/office/drawing/2014/main" id="{9481A7C1-A207-4930-9FA0-664CD4C606EE}"/>
              </a:ext>
            </a:extLst>
          </p:cNvPr>
          <p:cNvSpPr txBox="1"/>
          <p:nvPr/>
        </p:nvSpPr>
        <p:spPr>
          <a:xfrm>
            <a:off x="1939332" y="581685"/>
            <a:ext cx="838032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ill Alt One MT"/>
                <a:ea typeface="+mn-ea"/>
                <a:cs typeface="+mn-cs"/>
              </a:rPr>
              <a:t>PPT 3 – GYMNASIET</a:t>
            </a:r>
            <a:endParaRPr kumimoji="0" lang="en-SE" sz="1600" b="0" i="0" u="none" strike="noStrike" kern="1200" cap="none" spc="0" normalizeH="0" baseline="0" noProof="0" dirty="0">
              <a:ln>
                <a:noFill/>
              </a:ln>
              <a:solidFill>
                <a:prstClr val="black"/>
              </a:solidFill>
              <a:effectLst/>
              <a:uLnTx/>
              <a:uFillTx/>
              <a:latin typeface="Gill Alt One MT"/>
              <a:ea typeface="+mn-ea"/>
              <a:cs typeface="+mn-cs"/>
            </a:endParaRPr>
          </a:p>
        </p:txBody>
      </p:sp>
    </p:spTree>
    <p:extLst>
      <p:ext uri="{BB962C8B-B14F-4D97-AF65-F5344CB8AC3E}">
        <p14:creationId xmlns:p14="http://schemas.microsoft.com/office/powerpoint/2010/main" val="160752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1020" y="1057268"/>
            <a:ext cx="7363962" cy="1325563"/>
          </a:xfrm>
        </p:spPr>
        <p:txBody>
          <a:bodyPr>
            <a:normAutofit fontScale="90000"/>
          </a:bodyPr>
          <a:lstStyle/>
          <a:p>
            <a:r>
              <a:rPr lang="sv-SE" dirty="0"/>
              <a:t>Antibiotikaanvändning driver resistensutveckling</a:t>
            </a:r>
            <a:br>
              <a:rPr lang="sv-SE" dirty="0"/>
            </a:br>
            <a:endParaRPr lang="sv-SE" dirty="0"/>
          </a:p>
        </p:txBody>
      </p:sp>
      <p:sp>
        <p:nvSpPr>
          <p:cNvPr id="5" name="Rektangel med rundade hörn 4">
            <a:extLst>
              <a:ext uri="{FF2B5EF4-FFF2-40B4-BE49-F238E27FC236}">
                <a16:creationId xmlns:a16="http://schemas.microsoft.com/office/drawing/2014/main" id="{D0B372DE-5CBE-4E63-80B9-23E3D5EEADA6}"/>
              </a:ext>
            </a:extLst>
          </p:cNvPr>
          <p:cNvSpPr/>
          <p:nvPr/>
        </p:nvSpPr>
        <p:spPr>
          <a:xfrm>
            <a:off x="1224434" y="2382831"/>
            <a:ext cx="5074064" cy="974271"/>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800" dirty="0">
                <a:solidFill>
                  <a:schemeClr val="tx1"/>
                </a:solidFill>
              </a:rPr>
              <a:t>ALL användning ökar resistensen</a:t>
            </a:r>
          </a:p>
        </p:txBody>
      </p:sp>
      <p:pic>
        <p:nvPicPr>
          <p:cNvPr id="9" name="Bildobjekt 8">
            <a:extLst>
              <a:ext uri="{FF2B5EF4-FFF2-40B4-BE49-F238E27FC236}">
                <a16:creationId xmlns:a16="http://schemas.microsoft.com/office/drawing/2014/main" id="{E61A8FAE-3A8D-46D1-8C04-5D6915F687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5498" y="94856"/>
            <a:ext cx="4630364" cy="6759078"/>
          </a:xfrm>
          <a:prstGeom prst="rect">
            <a:avLst/>
          </a:prstGeom>
        </p:spPr>
      </p:pic>
    </p:spTree>
    <p:extLst>
      <p:ext uri="{BB962C8B-B14F-4D97-AF65-F5344CB8AC3E}">
        <p14:creationId xmlns:p14="http://schemas.microsoft.com/office/powerpoint/2010/main" val="2895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8E24266-E256-474B-A9AB-7FF5C86C71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6" y="1714885"/>
            <a:ext cx="12191192" cy="4759393"/>
          </a:xfrm>
          <a:prstGeom prst="rect">
            <a:avLst/>
          </a:prstGeom>
        </p:spPr>
      </p:pic>
      <p:sp>
        <p:nvSpPr>
          <p:cNvPr id="7" name="Pil: höger 6">
            <a:extLst>
              <a:ext uri="{FF2B5EF4-FFF2-40B4-BE49-F238E27FC236}">
                <a16:creationId xmlns:a16="http://schemas.microsoft.com/office/drawing/2014/main" id="{47B1D450-8AB9-4F66-A72A-448C8C74A49D}"/>
              </a:ext>
            </a:extLst>
          </p:cNvPr>
          <p:cNvSpPr/>
          <p:nvPr/>
        </p:nvSpPr>
        <p:spPr>
          <a:xfrm>
            <a:off x="1363888" y="4058372"/>
            <a:ext cx="3778685" cy="1871685"/>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265129" y="393119"/>
            <a:ext cx="7774867" cy="1087225"/>
          </a:xfrm>
        </p:spPr>
        <p:txBody>
          <a:bodyPr>
            <a:noAutofit/>
          </a:bodyPr>
          <a:lstStyle/>
          <a:p>
            <a:r>
              <a:rPr lang="sv-SE" sz="4000" dirty="0"/>
              <a:t>Var kommer </a:t>
            </a:r>
            <a:br>
              <a:rPr lang="sv-SE" sz="4000" dirty="0"/>
            </a:br>
            <a:r>
              <a:rPr lang="sv-SE" sz="4000" dirty="0"/>
              <a:t>resistensen ifrån?</a:t>
            </a:r>
          </a:p>
        </p:txBody>
      </p:sp>
      <p:sp>
        <p:nvSpPr>
          <p:cNvPr id="8" name="textruta 7">
            <a:extLst>
              <a:ext uri="{FF2B5EF4-FFF2-40B4-BE49-F238E27FC236}">
                <a16:creationId xmlns:a16="http://schemas.microsoft.com/office/drawing/2014/main" id="{B8B52BCA-8541-485D-866C-F49B9A169722}"/>
              </a:ext>
            </a:extLst>
          </p:cNvPr>
          <p:cNvSpPr txBox="1"/>
          <p:nvPr/>
        </p:nvSpPr>
        <p:spPr>
          <a:xfrm>
            <a:off x="1745976" y="6484476"/>
            <a:ext cx="1778000" cy="369332"/>
          </a:xfrm>
          <a:prstGeom prst="rect">
            <a:avLst/>
          </a:prstGeom>
          <a:noFill/>
        </p:spPr>
        <p:txBody>
          <a:bodyPr wrap="square" rtlCol="0">
            <a:spAutoFit/>
          </a:bodyPr>
          <a:lstStyle/>
          <a:p>
            <a:r>
              <a:rPr lang="sv-SE" dirty="0"/>
              <a:t>mögelsvamp</a:t>
            </a:r>
          </a:p>
        </p:txBody>
      </p:sp>
      <p:sp>
        <p:nvSpPr>
          <p:cNvPr id="10" name="textruta 9">
            <a:extLst>
              <a:ext uri="{FF2B5EF4-FFF2-40B4-BE49-F238E27FC236}">
                <a16:creationId xmlns:a16="http://schemas.microsoft.com/office/drawing/2014/main" id="{AAF98453-A1F4-4D1D-A50A-8255D15EF02A}"/>
              </a:ext>
            </a:extLst>
          </p:cNvPr>
          <p:cNvSpPr txBox="1"/>
          <p:nvPr/>
        </p:nvSpPr>
        <p:spPr>
          <a:xfrm>
            <a:off x="9441435" y="6474278"/>
            <a:ext cx="1778000" cy="369332"/>
          </a:xfrm>
          <a:prstGeom prst="rect">
            <a:avLst/>
          </a:prstGeom>
          <a:noFill/>
        </p:spPr>
        <p:txBody>
          <a:bodyPr wrap="square" rtlCol="0">
            <a:spAutoFit/>
          </a:bodyPr>
          <a:lstStyle/>
          <a:p>
            <a:r>
              <a:rPr lang="sv-SE" dirty="0"/>
              <a:t>bakterier</a:t>
            </a:r>
          </a:p>
        </p:txBody>
      </p:sp>
      <p:sp>
        <p:nvSpPr>
          <p:cNvPr id="22" name="textruta 21">
            <a:extLst>
              <a:ext uri="{FF2B5EF4-FFF2-40B4-BE49-F238E27FC236}">
                <a16:creationId xmlns:a16="http://schemas.microsoft.com/office/drawing/2014/main" id="{2A23A173-F8DE-49C1-9031-16B3439E3D01}"/>
              </a:ext>
            </a:extLst>
          </p:cNvPr>
          <p:cNvSpPr txBox="1"/>
          <p:nvPr/>
        </p:nvSpPr>
        <p:spPr>
          <a:xfrm>
            <a:off x="5124160" y="4527453"/>
            <a:ext cx="1975479" cy="954107"/>
          </a:xfrm>
          <a:prstGeom prst="rect">
            <a:avLst/>
          </a:prstGeom>
          <a:noFill/>
        </p:spPr>
        <p:txBody>
          <a:bodyPr wrap="square" rtlCol="0">
            <a:spAutoFit/>
          </a:bodyPr>
          <a:lstStyle/>
          <a:p>
            <a:pPr algn="ctr"/>
            <a:r>
              <a:rPr lang="sv-SE" sz="2800" dirty="0">
                <a:solidFill>
                  <a:schemeClr val="bg1"/>
                </a:solidFill>
              </a:rPr>
              <a:t>Konkurrens</a:t>
            </a:r>
          </a:p>
          <a:p>
            <a:pPr algn="ctr"/>
            <a:r>
              <a:rPr lang="sv-SE" sz="2800" dirty="0">
                <a:solidFill>
                  <a:schemeClr val="bg1"/>
                </a:solidFill>
              </a:rPr>
              <a:t>Predation </a:t>
            </a:r>
          </a:p>
        </p:txBody>
      </p:sp>
      <p:sp>
        <p:nvSpPr>
          <p:cNvPr id="16" name="textruta 15">
            <a:extLst>
              <a:ext uri="{FF2B5EF4-FFF2-40B4-BE49-F238E27FC236}">
                <a16:creationId xmlns:a16="http://schemas.microsoft.com/office/drawing/2014/main" id="{C36D278F-7F57-4174-8346-EE8ADBCBC18F}"/>
              </a:ext>
            </a:extLst>
          </p:cNvPr>
          <p:cNvSpPr txBox="1"/>
          <p:nvPr/>
        </p:nvSpPr>
        <p:spPr>
          <a:xfrm>
            <a:off x="3026479" y="4732604"/>
            <a:ext cx="1778000" cy="523220"/>
          </a:xfrm>
          <a:prstGeom prst="rect">
            <a:avLst/>
          </a:prstGeom>
          <a:noFill/>
        </p:spPr>
        <p:txBody>
          <a:bodyPr wrap="square" rtlCol="0">
            <a:spAutoFit/>
          </a:bodyPr>
          <a:lstStyle/>
          <a:p>
            <a:r>
              <a:rPr lang="sv-SE" sz="2800" dirty="0">
                <a:solidFill>
                  <a:schemeClr val="bg1"/>
                </a:solidFill>
              </a:rPr>
              <a:t>antibiotika</a:t>
            </a:r>
          </a:p>
        </p:txBody>
      </p:sp>
      <p:sp>
        <p:nvSpPr>
          <p:cNvPr id="18" name="Pil: höger 17">
            <a:extLst>
              <a:ext uri="{FF2B5EF4-FFF2-40B4-BE49-F238E27FC236}">
                <a16:creationId xmlns:a16="http://schemas.microsoft.com/office/drawing/2014/main" id="{A648FCBB-29B6-479D-9EB6-E09B69B5DDBE}"/>
              </a:ext>
            </a:extLst>
          </p:cNvPr>
          <p:cNvSpPr/>
          <p:nvPr/>
        </p:nvSpPr>
        <p:spPr>
          <a:xfrm rot="10800000">
            <a:off x="7150654" y="4068665"/>
            <a:ext cx="3778685" cy="1871685"/>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358FC157-25CA-4B79-A4C9-67AE0EBE10AE}"/>
              </a:ext>
            </a:extLst>
          </p:cNvPr>
          <p:cNvSpPr txBox="1"/>
          <p:nvPr/>
        </p:nvSpPr>
        <p:spPr>
          <a:xfrm>
            <a:off x="7656576" y="4742897"/>
            <a:ext cx="3229549" cy="523220"/>
          </a:xfrm>
          <a:prstGeom prst="rect">
            <a:avLst/>
          </a:prstGeom>
          <a:noFill/>
        </p:spPr>
        <p:txBody>
          <a:bodyPr wrap="square" rtlCol="0">
            <a:spAutoFit/>
          </a:bodyPr>
          <a:lstStyle/>
          <a:p>
            <a:r>
              <a:rPr lang="sv-SE" sz="2800" dirty="0">
                <a:solidFill>
                  <a:schemeClr val="bg1"/>
                </a:solidFill>
              </a:rPr>
              <a:t>antibiotikaresistens</a:t>
            </a:r>
          </a:p>
        </p:txBody>
      </p:sp>
      <p:sp>
        <p:nvSpPr>
          <p:cNvPr id="20" name="Rektangel med rundade hörn 4">
            <a:extLst>
              <a:ext uri="{FF2B5EF4-FFF2-40B4-BE49-F238E27FC236}">
                <a16:creationId xmlns:a16="http://schemas.microsoft.com/office/drawing/2014/main" id="{F4E329D2-F231-4C37-A17F-2E818E0BEEC4}"/>
              </a:ext>
            </a:extLst>
          </p:cNvPr>
          <p:cNvSpPr/>
          <p:nvPr/>
        </p:nvSpPr>
        <p:spPr>
          <a:xfrm>
            <a:off x="5414570" y="398786"/>
            <a:ext cx="5532515" cy="1871686"/>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800" b="1" dirty="0">
                <a:solidFill>
                  <a:schemeClr val="tx1"/>
                </a:solidFill>
              </a:rPr>
              <a:t>1. Naturligt urval</a:t>
            </a:r>
          </a:p>
          <a:p>
            <a:pPr marL="801688" lvl="1" indent="-457200">
              <a:spcBef>
                <a:spcPts val="1000"/>
              </a:spcBef>
              <a:buFont typeface="Arial" panose="020B0604020202020204" pitchFamily="34" charset="0"/>
              <a:buChar char="•"/>
              <a:tabLst>
                <a:tab pos="801688" algn="l"/>
              </a:tabLst>
            </a:pPr>
            <a:r>
              <a:rPr lang="sv-SE" sz="2800" dirty="0">
                <a:solidFill>
                  <a:schemeClr val="tx1"/>
                </a:solidFill>
              </a:rPr>
              <a:t>Uråldrig evolutionär egenskap</a:t>
            </a:r>
          </a:p>
          <a:p>
            <a:pPr marL="801688" lvl="1" indent="-457200">
              <a:spcBef>
                <a:spcPts val="1000"/>
              </a:spcBef>
              <a:buFont typeface="Arial" panose="020B0604020202020204" pitchFamily="34" charset="0"/>
              <a:buChar char="•"/>
              <a:tabLst>
                <a:tab pos="801688" algn="l"/>
              </a:tabLst>
            </a:pPr>
            <a:r>
              <a:rPr lang="sv-SE" sz="2800" dirty="0">
                <a:solidFill>
                  <a:schemeClr val="tx1"/>
                </a:solidFill>
              </a:rPr>
              <a:t>Nya mutationer</a:t>
            </a:r>
            <a:endParaRPr lang="en-US" sz="2800" dirty="0">
              <a:solidFill>
                <a:schemeClr val="tx1"/>
              </a:solidFill>
            </a:endParaRPr>
          </a:p>
        </p:txBody>
      </p:sp>
      <p:sp>
        <p:nvSpPr>
          <p:cNvPr id="3" name="Rektangel 2">
            <a:extLst>
              <a:ext uri="{FF2B5EF4-FFF2-40B4-BE49-F238E27FC236}">
                <a16:creationId xmlns:a16="http://schemas.microsoft.com/office/drawing/2014/main" id="{D0A9EB2B-D2EA-4588-ABBE-2FEE995B88C4}"/>
              </a:ext>
            </a:extLst>
          </p:cNvPr>
          <p:cNvSpPr/>
          <p:nvPr/>
        </p:nvSpPr>
        <p:spPr>
          <a:xfrm>
            <a:off x="11207141" y="6164651"/>
            <a:ext cx="979755" cy="276999"/>
          </a:xfrm>
          <a:prstGeom prst="rect">
            <a:avLst/>
          </a:prstGeom>
        </p:spPr>
        <p:txBody>
          <a:bodyPr wrap="none">
            <a:spAutoFit/>
          </a:bodyPr>
          <a:lstStyle/>
          <a:p>
            <a:r>
              <a:rPr lang="sv-SE" sz="1200" dirty="0"/>
              <a:t>needpix.com</a:t>
            </a:r>
            <a:endParaRPr lang="sv-SE" dirty="0"/>
          </a:p>
        </p:txBody>
      </p:sp>
      <p:sp>
        <p:nvSpPr>
          <p:cNvPr id="13" name="Rektangel 12">
            <a:extLst>
              <a:ext uri="{FF2B5EF4-FFF2-40B4-BE49-F238E27FC236}">
                <a16:creationId xmlns:a16="http://schemas.microsoft.com/office/drawing/2014/main" id="{9A3F17D4-27DB-4FF4-9F72-C172E2E7A5B1}"/>
              </a:ext>
            </a:extLst>
          </p:cNvPr>
          <p:cNvSpPr/>
          <p:nvPr/>
        </p:nvSpPr>
        <p:spPr>
          <a:xfrm>
            <a:off x="104143" y="6161905"/>
            <a:ext cx="1696298" cy="276999"/>
          </a:xfrm>
          <a:prstGeom prst="rect">
            <a:avLst/>
          </a:prstGeom>
        </p:spPr>
        <p:txBody>
          <a:bodyPr wrap="none">
            <a:spAutoFit/>
          </a:bodyPr>
          <a:lstStyle/>
          <a:p>
            <a:r>
              <a:rPr lang="sv-SE" sz="1200" dirty="0"/>
              <a:t>commons.wikimedia.org</a:t>
            </a:r>
          </a:p>
        </p:txBody>
      </p:sp>
    </p:spTree>
    <p:extLst>
      <p:ext uri="{BB962C8B-B14F-4D97-AF65-F5344CB8AC3E}">
        <p14:creationId xmlns:p14="http://schemas.microsoft.com/office/powerpoint/2010/main" val="75802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0848F9B2-924B-4BEA-8EA2-BCE9C5EA9CF6}"/>
              </a:ext>
            </a:extLst>
          </p:cNvPr>
          <p:cNvSpPr txBox="1">
            <a:spLocks noChangeArrowheads="1"/>
          </p:cNvSpPr>
          <p:nvPr/>
        </p:nvSpPr>
        <p:spPr bwMode="auto">
          <a:xfrm>
            <a:off x="1438656" y="2194624"/>
            <a:ext cx="24163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sv-SE" altLang="en-US" sz="2800" dirty="0">
                <a:latin typeface="+mj-lt"/>
              </a:rPr>
              <a:t>Transformation</a:t>
            </a:r>
          </a:p>
          <a:p>
            <a:pPr eaLnBrk="1" hangingPunct="1">
              <a:spcBef>
                <a:spcPct val="0"/>
              </a:spcBef>
              <a:buFontTx/>
              <a:buNone/>
            </a:pPr>
            <a:endParaRPr lang="sv-SE" altLang="en-US" sz="2000" b="1" dirty="0">
              <a:latin typeface="+mj-lt"/>
            </a:endParaRPr>
          </a:p>
        </p:txBody>
      </p:sp>
      <p:sp>
        <p:nvSpPr>
          <p:cNvPr id="9" name="Text Box 5">
            <a:extLst>
              <a:ext uri="{FF2B5EF4-FFF2-40B4-BE49-F238E27FC236}">
                <a16:creationId xmlns:a16="http://schemas.microsoft.com/office/drawing/2014/main" id="{AF94CAC4-4194-4841-BA27-D6FB6F0D5D3A}"/>
              </a:ext>
            </a:extLst>
          </p:cNvPr>
          <p:cNvSpPr txBox="1">
            <a:spLocks noChangeArrowheads="1"/>
          </p:cNvSpPr>
          <p:nvPr/>
        </p:nvSpPr>
        <p:spPr bwMode="auto">
          <a:xfrm>
            <a:off x="1731263" y="3809681"/>
            <a:ext cx="21236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sv-SE" altLang="en-US" sz="2800" dirty="0" err="1">
                <a:latin typeface="+mj-lt"/>
              </a:rPr>
              <a:t>Transduktion</a:t>
            </a:r>
            <a:endParaRPr lang="sv-SE" altLang="en-US" sz="2800" dirty="0">
              <a:latin typeface="+mj-lt"/>
            </a:endParaRPr>
          </a:p>
        </p:txBody>
      </p:sp>
      <p:sp>
        <p:nvSpPr>
          <p:cNvPr id="10" name="Text Box 6">
            <a:extLst>
              <a:ext uri="{FF2B5EF4-FFF2-40B4-BE49-F238E27FC236}">
                <a16:creationId xmlns:a16="http://schemas.microsoft.com/office/drawing/2014/main" id="{503081C6-81B4-4C19-A550-CB76E8BBFB1E}"/>
              </a:ext>
            </a:extLst>
          </p:cNvPr>
          <p:cNvSpPr txBox="1">
            <a:spLocks noChangeArrowheads="1"/>
          </p:cNvSpPr>
          <p:nvPr/>
        </p:nvSpPr>
        <p:spPr bwMode="auto">
          <a:xfrm>
            <a:off x="1877568" y="5393361"/>
            <a:ext cx="1977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sv-SE" altLang="en-US" sz="2800" dirty="0">
                <a:latin typeface="+mj-lt"/>
              </a:rPr>
              <a:t>Konjugation</a:t>
            </a:r>
          </a:p>
        </p:txBody>
      </p:sp>
      <p:sp>
        <p:nvSpPr>
          <p:cNvPr id="11" name="Rektangel 10">
            <a:extLst>
              <a:ext uri="{FF2B5EF4-FFF2-40B4-BE49-F238E27FC236}">
                <a16:creationId xmlns:a16="http://schemas.microsoft.com/office/drawing/2014/main" id="{FCEA33DE-0AA7-4AD2-97C7-12979B1CEEFB}"/>
              </a:ext>
            </a:extLst>
          </p:cNvPr>
          <p:cNvSpPr/>
          <p:nvPr/>
        </p:nvSpPr>
        <p:spPr>
          <a:xfrm>
            <a:off x="8371932" y="2009231"/>
            <a:ext cx="2503332" cy="1015663"/>
          </a:xfrm>
          <a:prstGeom prst="rect">
            <a:avLst/>
          </a:prstGeom>
        </p:spPr>
        <p:txBody>
          <a:bodyPr wrap="square">
            <a:spAutoFit/>
          </a:bodyPr>
          <a:lstStyle/>
          <a:p>
            <a:r>
              <a:rPr lang="sv-SE" altLang="sv-SE" sz="2000" dirty="0">
                <a:latin typeface="+mj-lt"/>
              </a:rPr>
              <a:t>Fritt DNA från en bakterie tas upp av en annan bakterie</a:t>
            </a:r>
          </a:p>
        </p:txBody>
      </p:sp>
      <p:sp>
        <p:nvSpPr>
          <p:cNvPr id="12" name="Rektangel 11">
            <a:extLst>
              <a:ext uri="{FF2B5EF4-FFF2-40B4-BE49-F238E27FC236}">
                <a16:creationId xmlns:a16="http://schemas.microsoft.com/office/drawing/2014/main" id="{D6D6B13D-B312-475F-8D51-80AB3D8838CF}"/>
              </a:ext>
            </a:extLst>
          </p:cNvPr>
          <p:cNvSpPr/>
          <p:nvPr/>
        </p:nvSpPr>
        <p:spPr>
          <a:xfrm>
            <a:off x="8371932" y="3481816"/>
            <a:ext cx="2503332" cy="1323439"/>
          </a:xfrm>
          <a:prstGeom prst="rect">
            <a:avLst/>
          </a:prstGeom>
        </p:spPr>
        <p:txBody>
          <a:bodyPr wrap="square">
            <a:spAutoFit/>
          </a:bodyPr>
          <a:lstStyle/>
          <a:p>
            <a:r>
              <a:rPr lang="sv-SE" altLang="sv-SE" sz="2000" dirty="0">
                <a:latin typeface="+mj-lt"/>
              </a:rPr>
              <a:t>Virus (</a:t>
            </a:r>
            <a:r>
              <a:rPr lang="sv-SE" altLang="sv-SE" sz="2000" dirty="0" err="1">
                <a:latin typeface="+mj-lt"/>
              </a:rPr>
              <a:t>bakteriefag</a:t>
            </a:r>
            <a:r>
              <a:rPr lang="sv-SE" altLang="sv-SE" sz="2000" dirty="0">
                <a:latin typeface="+mj-lt"/>
              </a:rPr>
              <a:t>) överför genetiskt material från en bakterie till en annan.</a:t>
            </a:r>
          </a:p>
        </p:txBody>
      </p:sp>
      <p:sp>
        <p:nvSpPr>
          <p:cNvPr id="13" name="Rektangel 12">
            <a:extLst>
              <a:ext uri="{FF2B5EF4-FFF2-40B4-BE49-F238E27FC236}">
                <a16:creationId xmlns:a16="http://schemas.microsoft.com/office/drawing/2014/main" id="{A512DE8A-1B40-4AF9-8B27-B5BDB79D5241}"/>
              </a:ext>
            </a:extLst>
          </p:cNvPr>
          <p:cNvSpPr/>
          <p:nvPr/>
        </p:nvSpPr>
        <p:spPr>
          <a:xfrm>
            <a:off x="8371932" y="5247590"/>
            <a:ext cx="2259492" cy="1015663"/>
          </a:xfrm>
          <a:prstGeom prst="rect">
            <a:avLst/>
          </a:prstGeom>
        </p:spPr>
        <p:txBody>
          <a:bodyPr wrap="square">
            <a:spAutoFit/>
          </a:bodyPr>
          <a:lstStyle/>
          <a:p>
            <a:pPr>
              <a:defRPr/>
            </a:pPr>
            <a:r>
              <a:rPr lang="sv-SE" sz="2000" dirty="0">
                <a:latin typeface="+mj-lt"/>
              </a:rPr>
              <a:t>Plasmider förs över mellan cellerna</a:t>
            </a:r>
            <a:br>
              <a:rPr lang="sv-SE" sz="2000" dirty="0">
                <a:latin typeface="+mj-lt"/>
              </a:rPr>
            </a:br>
            <a:endParaRPr lang="sv-SE" sz="2000" dirty="0">
              <a:latin typeface="+mj-lt"/>
            </a:endParaRPr>
          </a:p>
        </p:txBody>
      </p:sp>
      <p:pic>
        <p:nvPicPr>
          <p:cNvPr id="21" name="Bildobjekt 20">
            <a:extLst>
              <a:ext uri="{FF2B5EF4-FFF2-40B4-BE49-F238E27FC236}">
                <a16:creationId xmlns:a16="http://schemas.microsoft.com/office/drawing/2014/main" id="{E343AE7D-489E-4A20-B451-CFCF5DC01AE0}"/>
              </a:ext>
            </a:extLst>
          </p:cNvPr>
          <p:cNvPicPr>
            <a:picLocks noChangeAspect="1"/>
          </p:cNvPicPr>
          <p:nvPr/>
        </p:nvPicPr>
        <p:blipFill>
          <a:blip r:embed="rId3"/>
          <a:stretch>
            <a:fillRect/>
          </a:stretch>
        </p:blipFill>
        <p:spPr>
          <a:xfrm>
            <a:off x="4171950" y="1663640"/>
            <a:ext cx="3848100" cy="4686300"/>
          </a:xfrm>
          <a:prstGeom prst="rect">
            <a:avLst/>
          </a:prstGeom>
        </p:spPr>
      </p:pic>
      <p:sp>
        <p:nvSpPr>
          <p:cNvPr id="14" name="Rubrik 1">
            <a:extLst>
              <a:ext uri="{FF2B5EF4-FFF2-40B4-BE49-F238E27FC236}">
                <a16:creationId xmlns:a16="http://schemas.microsoft.com/office/drawing/2014/main" id="{53644EFF-9332-4934-80DC-4BC999ABBD73}"/>
              </a:ext>
            </a:extLst>
          </p:cNvPr>
          <p:cNvSpPr txBox="1">
            <a:spLocks/>
          </p:cNvSpPr>
          <p:nvPr/>
        </p:nvSpPr>
        <p:spPr>
          <a:xfrm>
            <a:off x="1430807" y="458633"/>
            <a:ext cx="7774867" cy="1087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dirty="0"/>
              <a:t>Var kommer </a:t>
            </a:r>
            <a:br>
              <a:rPr lang="sv-SE" sz="4000" dirty="0"/>
            </a:br>
            <a:r>
              <a:rPr lang="sv-SE" sz="4000" dirty="0"/>
              <a:t>resistensen ifrån?</a:t>
            </a:r>
          </a:p>
        </p:txBody>
      </p:sp>
      <p:sp>
        <p:nvSpPr>
          <p:cNvPr id="15" name="Rektangel med rundade hörn 4">
            <a:extLst>
              <a:ext uri="{FF2B5EF4-FFF2-40B4-BE49-F238E27FC236}">
                <a16:creationId xmlns:a16="http://schemas.microsoft.com/office/drawing/2014/main" id="{1CE8931F-07ED-4D60-B576-DE7C1F49773C}"/>
              </a:ext>
            </a:extLst>
          </p:cNvPr>
          <p:cNvSpPr/>
          <p:nvPr/>
        </p:nvSpPr>
        <p:spPr>
          <a:xfrm>
            <a:off x="5342749" y="458633"/>
            <a:ext cx="5532515" cy="1015663"/>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800" b="1" dirty="0">
                <a:solidFill>
                  <a:schemeClr val="tx1"/>
                </a:solidFill>
              </a:rPr>
              <a:t>2. Horisontell genöverföring</a:t>
            </a:r>
            <a:endParaRPr lang="en-US" sz="2800" dirty="0">
              <a:solidFill>
                <a:schemeClr val="tx1"/>
              </a:solidFill>
            </a:endParaRPr>
          </a:p>
        </p:txBody>
      </p:sp>
    </p:spTree>
    <p:extLst>
      <p:ext uri="{BB962C8B-B14F-4D97-AF65-F5344CB8AC3E}">
        <p14:creationId xmlns:p14="http://schemas.microsoft.com/office/powerpoint/2010/main" val="3435583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3C25907-BA8F-4512-BBBA-EBF1214E3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ktangel 6">
            <a:extLst>
              <a:ext uri="{FF2B5EF4-FFF2-40B4-BE49-F238E27FC236}">
                <a16:creationId xmlns:a16="http://schemas.microsoft.com/office/drawing/2014/main" id="{E97529B8-6DF0-428F-988D-A4E1D577702C}"/>
              </a:ext>
            </a:extLst>
          </p:cNvPr>
          <p:cNvSpPr/>
          <p:nvPr/>
        </p:nvSpPr>
        <p:spPr>
          <a:xfrm>
            <a:off x="10370678" y="6405968"/>
            <a:ext cx="1696298" cy="276999"/>
          </a:xfrm>
          <a:prstGeom prst="rect">
            <a:avLst/>
          </a:prstGeom>
        </p:spPr>
        <p:txBody>
          <a:bodyPr wrap="none">
            <a:spAutoFit/>
          </a:bodyPr>
          <a:lstStyle/>
          <a:p>
            <a:r>
              <a:rPr lang="sv-SE" sz="1200" dirty="0"/>
              <a:t>commons.wikimedia.org</a:t>
            </a:r>
          </a:p>
        </p:txBody>
      </p:sp>
      <p:sp>
        <p:nvSpPr>
          <p:cNvPr id="12" name="Rektangel 11">
            <a:extLst>
              <a:ext uri="{FF2B5EF4-FFF2-40B4-BE49-F238E27FC236}">
                <a16:creationId xmlns:a16="http://schemas.microsoft.com/office/drawing/2014/main" id="{CE26B299-21DC-46E2-A43E-FE86CCD8260B}"/>
              </a:ext>
            </a:extLst>
          </p:cNvPr>
          <p:cNvSpPr/>
          <p:nvPr/>
        </p:nvSpPr>
        <p:spPr>
          <a:xfrm>
            <a:off x="1209195" y="313532"/>
            <a:ext cx="9777984" cy="1323439"/>
          </a:xfrm>
          <a:prstGeom prst="rect">
            <a:avLst/>
          </a:prstGeom>
        </p:spPr>
        <p:txBody>
          <a:bodyPr wrap="square">
            <a:spAutoFit/>
          </a:bodyPr>
          <a:lstStyle/>
          <a:p>
            <a:pPr algn="ctr"/>
            <a:r>
              <a:rPr lang="en-US" sz="4000" dirty="0" err="1"/>
              <a:t>Vad</a:t>
            </a:r>
            <a:r>
              <a:rPr lang="en-US" sz="4000" dirty="0"/>
              <a:t> </a:t>
            </a:r>
            <a:r>
              <a:rPr lang="en-US" sz="4000" dirty="0" err="1"/>
              <a:t>är</a:t>
            </a:r>
            <a:r>
              <a:rPr lang="en-US" sz="4000" dirty="0"/>
              <a:t> det </a:t>
            </a:r>
            <a:r>
              <a:rPr lang="en-US" sz="4000" dirty="0" err="1"/>
              <a:t>för</a:t>
            </a:r>
            <a:r>
              <a:rPr lang="en-US" sz="4000" dirty="0"/>
              <a:t> </a:t>
            </a:r>
            <a:r>
              <a:rPr lang="en-US" sz="4000" dirty="0" err="1"/>
              <a:t>mekanismer</a:t>
            </a:r>
            <a:r>
              <a:rPr lang="en-US" sz="4000" dirty="0"/>
              <a:t> </a:t>
            </a:r>
            <a:r>
              <a:rPr lang="en-US" sz="4000" dirty="0" err="1"/>
              <a:t>som</a:t>
            </a:r>
            <a:r>
              <a:rPr lang="en-US" sz="4000" dirty="0"/>
              <a:t> </a:t>
            </a:r>
            <a:r>
              <a:rPr lang="en-US" sz="4000" dirty="0" err="1"/>
              <a:t>gör</a:t>
            </a:r>
            <a:r>
              <a:rPr lang="en-US" sz="4000" dirty="0"/>
              <a:t> </a:t>
            </a:r>
            <a:r>
              <a:rPr lang="en-US" sz="4000" dirty="0" err="1"/>
              <a:t>bakterierna</a:t>
            </a:r>
            <a:r>
              <a:rPr lang="en-US" sz="4000" dirty="0"/>
              <a:t> </a:t>
            </a:r>
            <a:r>
              <a:rPr lang="en-US" sz="4000" dirty="0" err="1"/>
              <a:t>resistenta</a:t>
            </a:r>
            <a:r>
              <a:rPr lang="en-US" sz="4000" dirty="0"/>
              <a:t> mot </a:t>
            </a:r>
            <a:r>
              <a:rPr lang="en-US" sz="4000" dirty="0" err="1"/>
              <a:t>antibiotika</a:t>
            </a:r>
            <a:r>
              <a:rPr lang="en-US" sz="4000" dirty="0"/>
              <a:t>?</a:t>
            </a:r>
          </a:p>
        </p:txBody>
      </p:sp>
    </p:spTree>
    <p:extLst>
      <p:ext uri="{BB962C8B-B14F-4D97-AF65-F5344CB8AC3E}">
        <p14:creationId xmlns:p14="http://schemas.microsoft.com/office/powerpoint/2010/main" val="246523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4742" y="308473"/>
            <a:ext cx="11567710" cy="1325563"/>
          </a:xfrm>
        </p:spPr>
        <p:txBody>
          <a:bodyPr/>
          <a:lstStyle/>
          <a:p>
            <a:r>
              <a:rPr lang="sv-SE" dirty="0"/>
              <a:t>Hur fungerar bakteriernas resistensmekanismer?</a:t>
            </a:r>
          </a:p>
        </p:txBody>
      </p:sp>
      <p:sp>
        <p:nvSpPr>
          <p:cNvPr id="5" name="textruta 4"/>
          <p:cNvSpPr txBox="1"/>
          <p:nvPr/>
        </p:nvSpPr>
        <p:spPr>
          <a:xfrm>
            <a:off x="396606" y="1463121"/>
            <a:ext cx="2754217"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Bakterierna 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Pumpa ut antibiotika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Minska  permeabiliteten i cellmembranet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Förstöra antibiotikan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Modifiera antibiotikan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Kamouflera antibiotikans mål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Uttrycka nya/alternativa proteiner</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upp 8">
            <a:extLst>
              <a:ext uri="{FF2B5EF4-FFF2-40B4-BE49-F238E27FC236}">
                <a16:creationId xmlns:a16="http://schemas.microsoft.com/office/drawing/2014/main" id="{6805EDCA-109D-4B01-B64A-FF430660C9BF}"/>
              </a:ext>
            </a:extLst>
          </p:cNvPr>
          <p:cNvGrpSpPr/>
          <p:nvPr/>
        </p:nvGrpSpPr>
        <p:grpSpPr>
          <a:xfrm>
            <a:off x="2896402" y="1235306"/>
            <a:ext cx="8989515" cy="4853522"/>
            <a:chOff x="2896402" y="1235306"/>
            <a:chExt cx="8989515" cy="4853522"/>
          </a:xfrm>
        </p:grpSpPr>
        <p:pic>
          <p:nvPicPr>
            <p:cNvPr id="3" name="Bildobjekt 2">
              <a:extLst>
                <a:ext uri="{FF2B5EF4-FFF2-40B4-BE49-F238E27FC236}">
                  <a16:creationId xmlns:a16="http://schemas.microsoft.com/office/drawing/2014/main" id="{EC99A8A6-0235-46BF-BD30-ACBC69056CC4}"/>
                </a:ext>
              </a:extLst>
            </p:cNvPr>
            <p:cNvPicPr>
              <a:picLocks noChangeAspect="1"/>
            </p:cNvPicPr>
            <p:nvPr/>
          </p:nvPicPr>
          <p:blipFill>
            <a:blip r:embed="rId3"/>
            <a:stretch>
              <a:fillRect/>
            </a:stretch>
          </p:blipFill>
          <p:spPr>
            <a:xfrm>
              <a:off x="2896402" y="1235306"/>
              <a:ext cx="8989515" cy="4853522"/>
            </a:xfrm>
            <a:prstGeom prst="rect">
              <a:avLst/>
            </a:prstGeom>
          </p:spPr>
        </p:pic>
        <p:sp>
          <p:nvSpPr>
            <p:cNvPr id="8" name="Rektangel 7">
              <a:extLst>
                <a:ext uri="{FF2B5EF4-FFF2-40B4-BE49-F238E27FC236}">
                  <a16:creationId xmlns:a16="http://schemas.microsoft.com/office/drawing/2014/main" id="{4305D894-5AEF-434D-92BF-F22DCFD26A77}"/>
                </a:ext>
              </a:extLst>
            </p:cNvPr>
            <p:cNvSpPr/>
            <p:nvPr/>
          </p:nvSpPr>
          <p:spPr>
            <a:xfrm>
              <a:off x="7219508" y="3256847"/>
              <a:ext cx="2210339" cy="505124"/>
            </a:xfrm>
            <a:prstGeom prst="rect">
              <a:avLst/>
            </a:prstGeom>
            <a:solidFill>
              <a:srgbClr val="F6F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ruta 3">
              <a:extLst>
                <a:ext uri="{FF2B5EF4-FFF2-40B4-BE49-F238E27FC236}">
                  <a16:creationId xmlns:a16="http://schemas.microsoft.com/office/drawing/2014/main" id="{EC2C0184-F6CA-4641-B2D0-58E4089196D1}"/>
                </a:ext>
              </a:extLst>
            </p:cNvPr>
            <p:cNvSpPr txBox="1"/>
            <p:nvPr/>
          </p:nvSpPr>
          <p:spPr>
            <a:xfrm>
              <a:off x="8348158" y="3549477"/>
              <a:ext cx="156998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Kamouflera målet</a:t>
              </a:r>
            </a:p>
          </p:txBody>
        </p:sp>
      </p:grpSp>
      <p:sp>
        <p:nvSpPr>
          <p:cNvPr id="7" name="textruta 6">
            <a:extLst>
              <a:ext uri="{FF2B5EF4-FFF2-40B4-BE49-F238E27FC236}">
                <a16:creationId xmlns:a16="http://schemas.microsoft.com/office/drawing/2014/main" id="{E6735FA4-CE3E-42D2-AC01-8D1F00105101}"/>
              </a:ext>
            </a:extLst>
          </p:cNvPr>
          <p:cNvSpPr txBox="1"/>
          <p:nvPr/>
        </p:nvSpPr>
        <p:spPr>
          <a:xfrm>
            <a:off x="4759768" y="1567673"/>
            <a:ext cx="183906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C00336B-C9A9-47E1-8E47-F69B2B78D5F5}"/>
              </a:ext>
            </a:extLst>
          </p:cNvPr>
          <p:cNvSpPr txBox="1"/>
          <p:nvPr/>
        </p:nvSpPr>
        <p:spPr>
          <a:xfrm>
            <a:off x="7170202" y="2400570"/>
            <a:ext cx="1309623" cy="677108"/>
          </a:xfrm>
          <a:prstGeom prst="rect">
            <a:avLst/>
          </a:prstGeom>
          <a:solidFill>
            <a:srgbClr val="F6F6A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Pumpa ut antibiotika</a:t>
            </a:r>
          </a:p>
        </p:txBody>
      </p:sp>
      <p:sp>
        <p:nvSpPr>
          <p:cNvPr id="11" name="textruta 10">
            <a:extLst>
              <a:ext uri="{FF2B5EF4-FFF2-40B4-BE49-F238E27FC236}">
                <a16:creationId xmlns:a16="http://schemas.microsoft.com/office/drawing/2014/main" id="{7A742F7C-954E-40DB-AE34-D0AE1F96FC81}"/>
              </a:ext>
            </a:extLst>
          </p:cNvPr>
          <p:cNvSpPr txBox="1"/>
          <p:nvPr/>
        </p:nvSpPr>
        <p:spPr>
          <a:xfrm>
            <a:off x="8593580" y="1566343"/>
            <a:ext cx="183906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ruta 11">
            <a:extLst>
              <a:ext uri="{FF2B5EF4-FFF2-40B4-BE49-F238E27FC236}">
                <a16:creationId xmlns:a16="http://schemas.microsoft.com/office/drawing/2014/main" id="{236B4236-9256-434A-9D41-99D2BFD26616}"/>
              </a:ext>
            </a:extLst>
          </p:cNvPr>
          <p:cNvSpPr txBox="1"/>
          <p:nvPr/>
        </p:nvSpPr>
        <p:spPr>
          <a:xfrm>
            <a:off x="8479825" y="1340195"/>
            <a:ext cx="264907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Minska permeabiliteten i cellmembranet</a:t>
            </a:r>
          </a:p>
        </p:txBody>
      </p:sp>
      <p:sp>
        <p:nvSpPr>
          <p:cNvPr id="13" name="Rektangel 12">
            <a:extLst>
              <a:ext uri="{FF2B5EF4-FFF2-40B4-BE49-F238E27FC236}">
                <a16:creationId xmlns:a16="http://schemas.microsoft.com/office/drawing/2014/main" id="{E5D7E6DA-8E41-4B0C-ADD0-7D7768B6AF4D}"/>
              </a:ext>
            </a:extLst>
          </p:cNvPr>
          <p:cNvSpPr/>
          <p:nvPr/>
        </p:nvSpPr>
        <p:spPr>
          <a:xfrm>
            <a:off x="5846589" y="5105661"/>
            <a:ext cx="2030506" cy="369332"/>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ruta 13">
            <a:extLst>
              <a:ext uri="{FF2B5EF4-FFF2-40B4-BE49-F238E27FC236}">
                <a16:creationId xmlns:a16="http://schemas.microsoft.com/office/drawing/2014/main" id="{C56CAD99-9F79-4534-8DA7-09560BEB3748}"/>
              </a:ext>
            </a:extLst>
          </p:cNvPr>
          <p:cNvSpPr txBox="1"/>
          <p:nvPr/>
        </p:nvSpPr>
        <p:spPr>
          <a:xfrm>
            <a:off x="5841614" y="5074883"/>
            <a:ext cx="2483063"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Alternativt protein</a:t>
            </a:r>
          </a:p>
        </p:txBody>
      </p:sp>
      <p:sp>
        <p:nvSpPr>
          <p:cNvPr id="15" name="textruta 14">
            <a:extLst>
              <a:ext uri="{FF2B5EF4-FFF2-40B4-BE49-F238E27FC236}">
                <a16:creationId xmlns:a16="http://schemas.microsoft.com/office/drawing/2014/main" id="{E518DAE6-52A8-4A97-A55D-673FABDC840C}"/>
              </a:ext>
            </a:extLst>
          </p:cNvPr>
          <p:cNvSpPr txBox="1"/>
          <p:nvPr/>
        </p:nvSpPr>
        <p:spPr>
          <a:xfrm>
            <a:off x="3074535" y="2276417"/>
            <a:ext cx="168088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Förstöra antibiotikan</a:t>
            </a:r>
          </a:p>
        </p:txBody>
      </p:sp>
      <p:sp>
        <p:nvSpPr>
          <p:cNvPr id="18" name="Rektangel 17">
            <a:extLst>
              <a:ext uri="{FF2B5EF4-FFF2-40B4-BE49-F238E27FC236}">
                <a16:creationId xmlns:a16="http://schemas.microsoft.com/office/drawing/2014/main" id="{A1501454-B9BE-4BD6-937F-41729CBE0FFA}"/>
              </a:ext>
            </a:extLst>
          </p:cNvPr>
          <p:cNvSpPr/>
          <p:nvPr/>
        </p:nvSpPr>
        <p:spPr>
          <a:xfrm>
            <a:off x="4961741" y="2521493"/>
            <a:ext cx="1554446" cy="425456"/>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ktangel 18">
            <a:extLst>
              <a:ext uri="{FF2B5EF4-FFF2-40B4-BE49-F238E27FC236}">
                <a16:creationId xmlns:a16="http://schemas.microsoft.com/office/drawing/2014/main" id="{9F825885-75B5-4FA0-9358-7F84F79B6F23}"/>
              </a:ext>
            </a:extLst>
          </p:cNvPr>
          <p:cNvSpPr/>
          <p:nvPr/>
        </p:nvSpPr>
        <p:spPr>
          <a:xfrm>
            <a:off x="4759768" y="2946949"/>
            <a:ext cx="1081846" cy="45719"/>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ktangel 19">
            <a:extLst>
              <a:ext uri="{FF2B5EF4-FFF2-40B4-BE49-F238E27FC236}">
                <a16:creationId xmlns:a16="http://schemas.microsoft.com/office/drawing/2014/main" id="{FB7EA42F-3D6F-4D54-978B-671FC642B44F}"/>
              </a:ext>
            </a:extLst>
          </p:cNvPr>
          <p:cNvSpPr/>
          <p:nvPr/>
        </p:nvSpPr>
        <p:spPr>
          <a:xfrm>
            <a:off x="5244353" y="2946949"/>
            <a:ext cx="147918" cy="87881"/>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ruta 20">
            <a:extLst>
              <a:ext uri="{FF2B5EF4-FFF2-40B4-BE49-F238E27FC236}">
                <a16:creationId xmlns:a16="http://schemas.microsoft.com/office/drawing/2014/main" id="{3FB21BE0-4AD4-4DC1-A5F5-78A88909492C}"/>
              </a:ext>
            </a:extLst>
          </p:cNvPr>
          <p:cNvSpPr txBox="1"/>
          <p:nvPr/>
        </p:nvSpPr>
        <p:spPr>
          <a:xfrm>
            <a:off x="4759768" y="4009188"/>
            <a:ext cx="145787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Modifiera antibiotikan</a:t>
            </a:r>
          </a:p>
        </p:txBody>
      </p:sp>
      <p:sp>
        <p:nvSpPr>
          <p:cNvPr id="10" name="Frihandsfigur 6">
            <a:extLst>
              <a:ext uri="{FF2B5EF4-FFF2-40B4-BE49-F238E27FC236}">
                <a16:creationId xmlns:a16="http://schemas.microsoft.com/office/drawing/2014/main" id="{481F705E-40C4-40D2-8A7A-6273F79B2B86}"/>
              </a:ext>
            </a:extLst>
          </p:cNvPr>
          <p:cNvSpPr/>
          <p:nvPr/>
        </p:nvSpPr>
        <p:spPr>
          <a:xfrm>
            <a:off x="-8004628" y="-5566212"/>
            <a:ext cx="31220227" cy="18908486"/>
          </a:xfrm>
          <a:custGeom>
            <a:avLst/>
            <a:gdLst>
              <a:gd name="connsiteX0" fmla="*/ 15331622 w 31220227"/>
              <a:gd name="connsiteY0" fmla="*/ 6569529 h 18908486"/>
              <a:gd name="connsiteX1" fmla="*/ 13940972 w 31220227"/>
              <a:gd name="connsiteY1" fmla="*/ 7901770 h 18908486"/>
              <a:gd name="connsiteX2" fmla="*/ 15331622 w 31220227"/>
              <a:gd name="connsiteY2" fmla="*/ 9234011 h 18908486"/>
              <a:gd name="connsiteX3" fmla="*/ 16722271 w 31220227"/>
              <a:gd name="connsiteY3" fmla="*/ 7901770 h 18908486"/>
              <a:gd name="connsiteX4" fmla="*/ 15331622 w 31220227"/>
              <a:gd name="connsiteY4" fmla="*/ 6569529 h 18908486"/>
              <a:gd name="connsiteX5" fmla="*/ 0 w 31220227"/>
              <a:gd name="connsiteY5" fmla="*/ 0 h 18908486"/>
              <a:gd name="connsiteX6" fmla="*/ 31220227 w 31220227"/>
              <a:gd name="connsiteY6" fmla="*/ 0 h 18908486"/>
              <a:gd name="connsiteX7" fmla="*/ 31220227 w 31220227"/>
              <a:gd name="connsiteY7" fmla="*/ 18908486 h 18908486"/>
              <a:gd name="connsiteX8" fmla="*/ 0 w 31220227"/>
              <a:gd name="connsiteY8" fmla="*/ 18908486 h 189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0227" h="18908486">
                <a:moveTo>
                  <a:pt x="15331622" y="6569529"/>
                </a:moveTo>
                <a:cubicBezTo>
                  <a:pt x="14563587" y="6569529"/>
                  <a:pt x="13940972" y="7165994"/>
                  <a:pt x="13940972" y="7901770"/>
                </a:cubicBezTo>
                <a:cubicBezTo>
                  <a:pt x="13940972" y="8637546"/>
                  <a:pt x="14563587" y="9234011"/>
                  <a:pt x="15331622" y="9234011"/>
                </a:cubicBezTo>
                <a:cubicBezTo>
                  <a:pt x="16099656" y="9234011"/>
                  <a:pt x="16722271" y="8637546"/>
                  <a:pt x="16722271" y="7901770"/>
                </a:cubicBezTo>
                <a:cubicBezTo>
                  <a:pt x="16722271" y="7165994"/>
                  <a:pt x="16099656" y="6569529"/>
                  <a:pt x="15331622" y="6569529"/>
                </a:cubicBezTo>
                <a:close/>
                <a:moveTo>
                  <a:pt x="0" y="0"/>
                </a:moveTo>
                <a:lnTo>
                  <a:pt x="31220227" y="0"/>
                </a:lnTo>
                <a:lnTo>
                  <a:pt x="31220227" y="18908486"/>
                </a:lnTo>
                <a:lnTo>
                  <a:pt x="0" y="18908486"/>
                </a:lnTo>
                <a:close/>
              </a:path>
            </a:pathLst>
          </a:custGeom>
          <a:solidFill>
            <a:srgbClr val="282828">
              <a:alpha val="3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39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4742" y="308473"/>
            <a:ext cx="11567710" cy="1325563"/>
          </a:xfrm>
        </p:spPr>
        <p:txBody>
          <a:bodyPr/>
          <a:lstStyle/>
          <a:p>
            <a:r>
              <a:rPr lang="sv-SE" dirty="0"/>
              <a:t>Hur fungerar bakteriernas resistensmekanismer?</a:t>
            </a:r>
          </a:p>
        </p:txBody>
      </p:sp>
      <p:sp>
        <p:nvSpPr>
          <p:cNvPr id="5" name="textruta 4"/>
          <p:cNvSpPr txBox="1"/>
          <p:nvPr/>
        </p:nvSpPr>
        <p:spPr>
          <a:xfrm>
            <a:off x="396606" y="1463121"/>
            <a:ext cx="2754217"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Bakterierna 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Pumpa ut antibiotika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Minska  permeabiliteten i cellmembranet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Förstöra antibiotikan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Modifiera antibiotikan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Kamouflera antibiotikans mål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Uttrycka nya/alternativa proteiner</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upp 8">
            <a:extLst>
              <a:ext uri="{FF2B5EF4-FFF2-40B4-BE49-F238E27FC236}">
                <a16:creationId xmlns:a16="http://schemas.microsoft.com/office/drawing/2014/main" id="{6805EDCA-109D-4B01-B64A-FF430660C9BF}"/>
              </a:ext>
            </a:extLst>
          </p:cNvPr>
          <p:cNvGrpSpPr/>
          <p:nvPr/>
        </p:nvGrpSpPr>
        <p:grpSpPr>
          <a:xfrm>
            <a:off x="2896402" y="1235306"/>
            <a:ext cx="8989515" cy="4853522"/>
            <a:chOff x="2896402" y="1235306"/>
            <a:chExt cx="8989515" cy="4853522"/>
          </a:xfrm>
        </p:grpSpPr>
        <p:pic>
          <p:nvPicPr>
            <p:cNvPr id="3" name="Bildobjekt 2">
              <a:extLst>
                <a:ext uri="{FF2B5EF4-FFF2-40B4-BE49-F238E27FC236}">
                  <a16:creationId xmlns:a16="http://schemas.microsoft.com/office/drawing/2014/main" id="{EC99A8A6-0235-46BF-BD30-ACBC69056CC4}"/>
                </a:ext>
              </a:extLst>
            </p:cNvPr>
            <p:cNvPicPr>
              <a:picLocks noChangeAspect="1"/>
            </p:cNvPicPr>
            <p:nvPr/>
          </p:nvPicPr>
          <p:blipFill>
            <a:blip r:embed="rId3"/>
            <a:stretch>
              <a:fillRect/>
            </a:stretch>
          </p:blipFill>
          <p:spPr>
            <a:xfrm>
              <a:off x="2896402" y="1235306"/>
              <a:ext cx="8989515" cy="4853522"/>
            </a:xfrm>
            <a:prstGeom prst="rect">
              <a:avLst/>
            </a:prstGeom>
          </p:spPr>
        </p:pic>
        <p:sp>
          <p:nvSpPr>
            <p:cNvPr id="8" name="Rektangel 7">
              <a:extLst>
                <a:ext uri="{FF2B5EF4-FFF2-40B4-BE49-F238E27FC236}">
                  <a16:creationId xmlns:a16="http://schemas.microsoft.com/office/drawing/2014/main" id="{4305D894-5AEF-434D-92BF-F22DCFD26A77}"/>
                </a:ext>
              </a:extLst>
            </p:cNvPr>
            <p:cNvSpPr/>
            <p:nvPr/>
          </p:nvSpPr>
          <p:spPr>
            <a:xfrm>
              <a:off x="7219508" y="3256847"/>
              <a:ext cx="2210339" cy="505124"/>
            </a:xfrm>
            <a:prstGeom prst="rect">
              <a:avLst/>
            </a:prstGeom>
            <a:solidFill>
              <a:srgbClr val="F6F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ruta 3">
              <a:extLst>
                <a:ext uri="{FF2B5EF4-FFF2-40B4-BE49-F238E27FC236}">
                  <a16:creationId xmlns:a16="http://schemas.microsoft.com/office/drawing/2014/main" id="{EC2C0184-F6CA-4641-B2D0-58E4089196D1}"/>
                </a:ext>
              </a:extLst>
            </p:cNvPr>
            <p:cNvSpPr txBox="1"/>
            <p:nvPr/>
          </p:nvSpPr>
          <p:spPr>
            <a:xfrm>
              <a:off x="8348158" y="3549477"/>
              <a:ext cx="156998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Kamouflera målet</a:t>
              </a:r>
            </a:p>
          </p:txBody>
        </p:sp>
      </p:grpSp>
      <p:sp>
        <p:nvSpPr>
          <p:cNvPr id="7" name="textruta 6">
            <a:extLst>
              <a:ext uri="{FF2B5EF4-FFF2-40B4-BE49-F238E27FC236}">
                <a16:creationId xmlns:a16="http://schemas.microsoft.com/office/drawing/2014/main" id="{E6735FA4-CE3E-42D2-AC01-8D1F00105101}"/>
              </a:ext>
            </a:extLst>
          </p:cNvPr>
          <p:cNvSpPr txBox="1"/>
          <p:nvPr/>
        </p:nvSpPr>
        <p:spPr>
          <a:xfrm>
            <a:off x="4759768" y="1567673"/>
            <a:ext cx="183906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C00336B-C9A9-47E1-8E47-F69B2B78D5F5}"/>
              </a:ext>
            </a:extLst>
          </p:cNvPr>
          <p:cNvSpPr txBox="1"/>
          <p:nvPr/>
        </p:nvSpPr>
        <p:spPr>
          <a:xfrm>
            <a:off x="7170202" y="2400570"/>
            <a:ext cx="1309623" cy="677108"/>
          </a:xfrm>
          <a:prstGeom prst="rect">
            <a:avLst/>
          </a:prstGeom>
          <a:solidFill>
            <a:srgbClr val="F6F6A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Pumpa ut antibiotika</a:t>
            </a:r>
          </a:p>
        </p:txBody>
      </p:sp>
      <p:sp>
        <p:nvSpPr>
          <p:cNvPr id="11" name="textruta 10">
            <a:extLst>
              <a:ext uri="{FF2B5EF4-FFF2-40B4-BE49-F238E27FC236}">
                <a16:creationId xmlns:a16="http://schemas.microsoft.com/office/drawing/2014/main" id="{7A742F7C-954E-40DB-AE34-D0AE1F96FC81}"/>
              </a:ext>
            </a:extLst>
          </p:cNvPr>
          <p:cNvSpPr txBox="1"/>
          <p:nvPr/>
        </p:nvSpPr>
        <p:spPr>
          <a:xfrm>
            <a:off x="8593580" y="1566343"/>
            <a:ext cx="183906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ruta 11">
            <a:extLst>
              <a:ext uri="{FF2B5EF4-FFF2-40B4-BE49-F238E27FC236}">
                <a16:creationId xmlns:a16="http://schemas.microsoft.com/office/drawing/2014/main" id="{236B4236-9256-434A-9D41-99D2BFD26616}"/>
              </a:ext>
            </a:extLst>
          </p:cNvPr>
          <p:cNvSpPr txBox="1"/>
          <p:nvPr/>
        </p:nvSpPr>
        <p:spPr>
          <a:xfrm>
            <a:off x="8479825" y="1340195"/>
            <a:ext cx="264907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Minska permeabiliteten i cellmembranet</a:t>
            </a:r>
          </a:p>
        </p:txBody>
      </p:sp>
      <p:sp>
        <p:nvSpPr>
          <p:cNvPr id="13" name="Rektangel 12">
            <a:extLst>
              <a:ext uri="{FF2B5EF4-FFF2-40B4-BE49-F238E27FC236}">
                <a16:creationId xmlns:a16="http://schemas.microsoft.com/office/drawing/2014/main" id="{E5D7E6DA-8E41-4B0C-ADD0-7D7768B6AF4D}"/>
              </a:ext>
            </a:extLst>
          </p:cNvPr>
          <p:cNvSpPr/>
          <p:nvPr/>
        </p:nvSpPr>
        <p:spPr>
          <a:xfrm>
            <a:off x="5846589" y="5105661"/>
            <a:ext cx="2030506" cy="369332"/>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ruta 13">
            <a:extLst>
              <a:ext uri="{FF2B5EF4-FFF2-40B4-BE49-F238E27FC236}">
                <a16:creationId xmlns:a16="http://schemas.microsoft.com/office/drawing/2014/main" id="{C56CAD99-9F79-4534-8DA7-09560BEB3748}"/>
              </a:ext>
            </a:extLst>
          </p:cNvPr>
          <p:cNvSpPr txBox="1"/>
          <p:nvPr/>
        </p:nvSpPr>
        <p:spPr>
          <a:xfrm>
            <a:off x="5841614" y="5074883"/>
            <a:ext cx="2483063"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Alternativt protein</a:t>
            </a:r>
          </a:p>
        </p:txBody>
      </p:sp>
      <p:sp>
        <p:nvSpPr>
          <p:cNvPr id="15" name="textruta 14">
            <a:extLst>
              <a:ext uri="{FF2B5EF4-FFF2-40B4-BE49-F238E27FC236}">
                <a16:creationId xmlns:a16="http://schemas.microsoft.com/office/drawing/2014/main" id="{E518DAE6-52A8-4A97-A55D-673FABDC840C}"/>
              </a:ext>
            </a:extLst>
          </p:cNvPr>
          <p:cNvSpPr txBox="1"/>
          <p:nvPr/>
        </p:nvSpPr>
        <p:spPr>
          <a:xfrm>
            <a:off x="3074535" y="2276417"/>
            <a:ext cx="168088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Förstöra antibiotikan</a:t>
            </a:r>
          </a:p>
        </p:txBody>
      </p:sp>
      <p:sp>
        <p:nvSpPr>
          <p:cNvPr id="18" name="Rektangel 17">
            <a:extLst>
              <a:ext uri="{FF2B5EF4-FFF2-40B4-BE49-F238E27FC236}">
                <a16:creationId xmlns:a16="http://schemas.microsoft.com/office/drawing/2014/main" id="{A1501454-B9BE-4BD6-937F-41729CBE0FFA}"/>
              </a:ext>
            </a:extLst>
          </p:cNvPr>
          <p:cNvSpPr/>
          <p:nvPr/>
        </p:nvSpPr>
        <p:spPr>
          <a:xfrm>
            <a:off x="4961741" y="2521493"/>
            <a:ext cx="1554446" cy="425456"/>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ktangel 18">
            <a:extLst>
              <a:ext uri="{FF2B5EF4-FFF2-40B4-BE49-F238E27FC236}">
                <a16:creationId xmlns:a16="http://schemas.microsoft.com/office/drawing/2014/main" id="{9F825885-75B5-4FA0-9358-7F84F79B6F23}"/>
              </a:ext>
            </a:extLst>
          </p:cNvPr>
          <p:cNvSpPr/>
          <p:nvPr/>
        </p:nvSpPr>
        <p:spPr>
          <a:xfrm>
            <a:off x="4759768" y="2946949"/>
            <a:ext cx="1081846" cy="45719"/>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ktangel 19">
            <a:extLst>
              <a:ext uri="{FF2B5EF4-FFF2-40B4-BE49-F238E27FC236}">
                <a16:creationId xmlns:a16="http://schemas.microsoft.com/office/drawing/2014/main" id="{FB7EA42F-3D6F-4D54-978B-671FC642B44F}"/>
              </a:ext>
            </a:extLst>
          </p:cNvPr>
          <p:cNvSpPr/>
          <p:nvPr/>
        </p:nvSpPr>
        <p:spPr>
          <a:xfrm>
            <a:off x="5244353" y="2946949"/>
            <a:ext cx="147918" cy="87881"/>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ruta 20">
            <a:extLst>
              <a:ext uri="{FF2B5EF4-FFF2-40B4-BE49-F238E27FC236}">
                <a16:creationId xmlns:a16="http://schemas.microsoft.com/office/drawing/2014/main" id="{3FB21BE0-4AD4-4DC1-A5F5-78A88909492C}"/>
              </a:ext>
            </a:extLst>
          </p:cNvPr>
          <p:cNvSpPr txBox="1"/>
          <p:nvPr/>
        </p:nvSpPr>
        <p:spPr>
          <a:xfrm>
            <a:off x="4759768" y="4009188"/>
            <a:ext cx="145787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Modifiera antibiotikan</a:t>
            </a:r>
          </a:p>
        </p:txBody>
      </p:sp>
      <p:sp>
        <p:nvSpPr>
          <p:cNvPr id="10" name="Frihandsfigur 6">
            <a:extLst>
              <a:ext uri="{FF2B5EF4-FFF2-40B4-BE49-F238E27FC236}">
                <a16:creationId xmlns:a16="http://schemas.microsoft.com/office/drawing/2014/main" id="{481F705E-40C4-40D2-8A7A-6273F79B2B86}"/>
              </a:ext>
            </a:extLst>
          </p:cNvPr>
          <p:cNvSpPr/>
          <p:nvPr/>
        </p:nvSpPr>
        <p:spPr>
          <a:xfrm>
            <a:off x="-5418109" y="-6197396"/>
            <a:ext cx="31220227" cy="18908486"/>
          </a:xfrm>
          <a:custGeom>
            <a:avLst/>
            <a:gdLst>
              <a:gd name="connsiteX0" fmla="*/ 15331622 w 31220227"/>
              <a:gd name="connsiteY0" fmla="*/ 6569529 h 18908486"/>
              <a:gd name="connsiteX1" fmla="*/ 13940972 w 31220227"/>
              <a:gd name="connsiteY1" fmla="*/ 7901770 h 18908486"/>
              <a:gd name="connsiteX2" fmla="*/ 15331622 w 31220227"/>
              <a:gd name="connsiteY2" fmla="*/ 9234011 h 18908486"/>
              <a:gd name="connsiteX3" fmla="*/ 16722271 w 31220227"/>
              <a:gd name="connsiteY3" fmla="*/ 7901770 h 18908486"/>
              <a:gd name="connsiteX4" fmla="*/ 15331622 w 31220227"/>
              <a:gd name="connsiteY4" fmla="*/ 6569529 h 18908486"/>
              <a:gd name="connsiteX5" fmla="*/ 0 w 31220227"/>
              <a:gd name="connsiteY5" fmla="*/ 0 h 18908486"/>
              <a:gd name="connsiteX6" fmla="*/ 31220227 w 31220227"/>
              <a:gd name="connsiteY6" fmla="*/ 0 h 18908486"/>
              <a:gd name="connsiteX7" fmla="*/ 31220227 w 31220227"/>
              <a:gd name="connsiteY7" fmla="*/ 18908486 h 18908486"/>
              <a:gd name="connsiteX8" fmla="*/ 0 w 31220227"/>
              <a:gd name="connsiteY8" fmla="*/ 18908486 h 189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0227" h="18908486">
                <a:moveTo>
                  <a:pt x="15331622" y="6569529"/>
                </a:moveTo>
                <a:cubicBezTo>
                  <a:pt x="14563587" y="6569529"/>
                  <a:pt x="13940972" y="7165994"/>
                  <a:pt x="13940972" y="7901770"/>
                </a:cubicBezTo>
                <a:cubicBezTo>
                  <a:pt x="13940972" y="8637546"/>
                  <a:pt x="14563587" y="9234011"/>
                  <a:pt x="15331622" y="9234011"/>
                </a:cubicBezTo>
                <a:cubicBezTo>
                  <a:pt x="16099656" y="9234011"/>
                  <a:pt x="16722271" y="8637546"/>
                  <a:pt x="16722271" y="7901770"/>
                </a:cubicBezTo>
                <a:cubicBezTo>
                  <a:pt x="16722271" y="7165994"/>
                  <a:pt x="16099656" y="6569529"/>
                  <a:pt x="15331622" y="6569529"/>
                </a:cubicBezTo>
                <a:close/>
                <a:moveTo>
                  <a:pt x="0" y="0"/>
                </a:moveTo>
                <a:lnTo>
                  <a:pt x="31220227" y="0"/>
                </a:lnTo>
                <a:lnTo>
                  <a:pt x="31220227" y="18908486"/>
                </a:lnTo>
                <a:lnTo>
                  <a:pt x="0" y="18908486"/>
                </a:lnTo>
                <a:close/>
              </a:path>
            </a:pathLst>
          </a:custGeom>
          <a:solidFill>
            <a:srgbClr val="282828">
              <a:alpha val="3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135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4742" y="308473"/>
            <a:ext cx="11567710" cy="1325563"/>
          </a:xfrm>
        </p:spPr>
        <p:txBody>
          <a:bodyPr/>
          <a:lstStyle/>
          <a:p>
            <a:r>
              <a:rPr lang="sv-SE" dirty="0"/>
              <a:t>Hur fungerar bakteriernas resistensmekanismer?</a:t>
            </a:r>
          </a:p>
        </p:txBody>
      </p:sp>
      <p:sp>
        <p:nvSpPr>
          <p:cNvPr id="5" name="textruta 4"/>
          <p:cNvSpPr txBox="1"/>
          <p:nvPr/>
        </p:nvSpPr>
        <p:spPr>
          <a:xfrm>
            <a:off x="396606" y="1463121"/>
            <a:ext cx="2754217"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Bakterierna 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Pumpa ut antibiotika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Minska  permeabiliteten i cellmembranet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Förstöra antibiotikan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Modifiera antibiotikan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Kamouflera antibiotikans mål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Uttrycka nya/alternativa proteiner</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upp 8">
            <a:extLst>
              <a:ext uri="{FF2B5EF4-FFF2-40B4-BE49-F238E27FC236}">
                <a16:creationId xmlns:a16="http://schemas.microsoft.com/office/drawing/2014/main" id="{6805EDCA-109D-4B01-B64A-FF430660C9BF}"/>
              </a:ext>
            </a:extLst>
          </p:cNvPr>
          <p:cNvGrpSpPr/>
          <p:nvPr/>
        </p:nvGrpSpPr>
        <p:grpSpPr>
          <a:xfrm>
            <a:off x="2896402" y="1235306"/>
            <a:ext cx="8989515" cy="4853522"/>
            <a:chOff x="2896402" y="1235306"/>
            <a:chExt cx="8989515" cy="4853522"/>
          </a:xfrm>
        </p:grpSpPr>
        <p:pic>
          <p:nvPicPr>
            <p:cNvPr id="3" name="Bildobjekt 2">
              <a:extLst>
                <a:ext uri="{FF2B5EF4-FFF2-40B4-BE49-F238E27FC236}">
                  <a16:creationId xmlns:a16="http://schemas.microsoft.com/office/drawing/2014/main" id="{EC99A8A6-0235-46BF-BD30-ACBC69056CC4}"/>
                </a:ext>
              </a:extLst>
            </p:cNvPr>
            <p:cNvPicPr>
              <a:picLocks noChangeAspect="1"/>
            </p:cNvPicPr>
            <p:nvPr/>
          </p:nvPicPr>
          <p:blipFill>
            <a:blip r:embed="rId3"/>
            <a:stretch>
              <a:fillRect/>
            </a:stretch>
          </p:blipFill>
          <p:spPr>
            <a:xfrm>
              <a:off x="2896402" y="1235306"/>
              <a:ext cx="8989515" cy="4853522"/>
            </a:xfrm>
            <a:prstGeom prst="rect">
              <a:avLst/>
            </a:prstGeom>
          </p:spPr>
        </p:pic>
        <p:sp>
          <p:nvSpPr>
            <p:cNvPr id="8" name="Rektangel 7">
              <a:extLst>
                <a:ext uri="{FF2B5EF4-FFF2-40B4-BE49-F238E27FC236}">
                  <a16:creationId xmlns:a16="http://schemas.microsoft.com/office/drawing/2014/main" id="{4305D894-5AEF-434D-92BF-F22DCFD26A77}"/>
                </a:ext>
              </a:extLst>
            </p:cNvPr>
            <p:cNvSpPr/>
            <p:nvPr/>
          </p:nvSpPr>
          <p:spPr>
            <a:xfrm>
              <a:off x="7219508" y="3256847"/>
              <a:ext cx="2210339" cy="505124"/>
            </a:xfrm>
            <a:prstGeom prst="rect">
              <a:avLst/>
            </a:prstGeom>
            <a:solidFill>
              <a:srgbClr val="F6F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ruta 3">
              <a:extLst>
                <a:ext uri="{FF2B5EF4-FFF2-40B4-BE49-F238E27FC236}">
                  <a16:creationId xmlns:a16="http://schemas.microsoft.com/office/drawing/2014/main" id="{EC2C0184-F6CA-4641-B2D0-58E4089196D1}"/>
                </a:ext>
              </a:extLst>
            </p:cNvPr>
            <p:cNvSpPr txBox="1"/>
            <p:nvPr/>
          </p:nvSpPr>
          <p:spPr>
            <a:xfrm>
              <a:off x="8348158" y="3549477"/>
              <a:ext cx="156998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Kamouflera målet</a:t>
              </a:r>
            </a:p>
          </p:txBody>
        </p:sp>
      </p:grpSp>
      <p:sp>
        <p:nvSpPr>
          <p:cNvPr id="7" name="textruta 6">
            <a:extLst>
              <a:ext uri="{FF2B5EF4-FFF2-40B4-BE49-F238E27FC236}">
                <a16:creationId xmlns:a16="http://schemas.microsoft.com/office/drawing/2014/main" id="{E6735FA4-CE3E-42D2-AC01-8D1F00105101}"/>
              </a:ext>
            </a:extLst>
          </p:cNvPr>
          <p:cNvSpPr txBox="1"/>
          <p:nvPr/>
        </p:nvSpPr>
        <p:spPr>
          <a:xfrm>
            <a:off x="4759768" y="1567673"/>
            <a:ext cx="183906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C00336B-C9A9-47E1-8E47-F69B2B78D5F5}"/>
              </a:ext>
            </a:extLst>
          </p:cNvPr>
          <p:cNvSpPr txBox="1"/>
          <p:nvPr/>
        </p:nvSpPr>
        <p:spPr>
          <a:xfrm>
            <a:off x="7170202" y="2400570"/>
            <a:ext cx="1309623" cy="677108"/>
          </a:xfrm>
          <a:prstGeom prst="rect">
            <a:avLst/>
          </a:prstGeom>
          <a:solidFill>
            <a:srgbClr val="F6F6A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Pumpa ut antibiotika</a:t>
            </a:r>
          </a:p>
        </p:txBody>
      </p:sp>
      <p:sp>
        <p:nvSpPr>
          <p:cNvPr id="11" name="textruta 10">
            <a:extLst>
              <a:ext uri="{FF2B5EF4-FFF2-40B4-BE49-F238E27FC236}">
                <a16:creationId xmlns:a16="http://schemas.microsoft.com/office/drawing/2014/main" id="{7A742F7C-954E-40DB-AE34-D0AE1F96FC81}"/>
              </a:ext>
            </a:extLst>
          </p:cNvPr>
          <p:cNvSpPr txBox="1"/>
          <p:nvPr/>
        </p:nvSpPr>
        <p:spPr>
          <a:xfrm>
            <a:off x="8593580" y="1566343"/>
            <a:ext cx="183906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ruta 11">
            <a:extLst>
              <a:ext uri="{FF2B5EF4-FFF2-40B4-BE49-F238E27FC236}">
                <a16:creationId xmlns:a16="http://schemas.microsoft.com/office/drawing/2014/main" id="{236B4236-9256-434A-9D41-99D2BFD26616}"/>
              </a:ext>
            </a:extLst>
          </p:cNvPr>
          <p:cNvSpPr txBox="1"/>
          <p:nvPr/>
        </p:nvSpPr>
        <p:spPr>
          <a:xfrm>
            <a:off x="8479825" y="1340195"/>
            <a:ext cx="264907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Minska permeabiliteten i cellmembranet</a:t>
            </a:r>
          </a:p>
        </p:txBody>
      </p:sp>
      <p:sp>
        <p:nvSpPr>
          <p:cNvPr id="13" name="Rektangel 12">
            <a:extLst>
              <a:ext uri="{FF2B5EF4-FFF2-40B4-BE49-F238E27FC236}">
                <a16:creationId xmlns:a16="http://schemas.microsoft.com/office/drawing/2014/main" id="{E5D7E6DA-8E41-4B0C-ADD0-7D7768B6AF4D}"/>
              </a:ext>
            </a:extLst>
          </p:cNvPr>
          <p:cNvSpPr/>
          <p:nvPr/>
        </p:nvSpPr>
        <p:spPr>
          <a:xfrm>
            <a:off x="5846589" y="5105661"/>
            <a:ext cx="2030506" cy="369332"/>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ruta 13">
            <a:extLst>
              <a:ext uri="{FF2B5EF4-FFF2-40B4-BE49-F238E27FC236}">
                <a16:creationId xmlns:a16="http://schemas.microsoft.com/office/drawing/2014/main" id="{C56CAD99-9F79-4534-8DA7-09560BEB3748}"/>
              </a:ext>
            </a:extLst>
          </p:cNvPr>
          <p:cNvSpPr txBox="1"/>
          <p:nvPr/>
        </p:nvSpPr>
        <p:spPr>
          <a:xfrm>
            <a:off x="5841614" y="5074883"/>
            <a:ext cx="2483063"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Alternativt protein</a:t>
            </a:r>
          </a:p>
        </p:txBody>
      </p:sp>
      <p:sp>
        <p:nvSpPr>
          <p:cNvPr id="15" name="textruta 14">
            <a:extLst>
              <a:ext uri="{FF2B5EF4-FFF2-40B4-BE49-F238E27FC236}">
                <a16:creationId xmlns:a16="http://schemas.microsoft.com/office/drawing/2014/main" id="{E518DAE6-52A8-4A97-A55D-673FABDC840C}"/>
              </a:ext>
            </a:extLst>
          </p:cNvPr>
          <p:cNvSpPr txBox="1"/>
          <p:nvPr/>
        </p:nvSpPr>
        <p:spPr>
          <a:xfrm>
            <a:off x="3074535" y="2276417"/>
            <a:ext cx="168088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Förstöra antibiotikan</a:t>
            </a:r>
          </a:p>
        </p:txBody>
      </p:sp>
      <p:sp>
        <p:nvSpPr>
          <p:cNvPr id="18" name="Rektangel 17">
            <a:extLst>
              <a:ext uri="{FF2B5EF4-FFF2-40B4-BE49-F238E27FC236}">
                <a16:creationId xmlns:a16="http://schemas.microsoft.com/office/drawing/2014/main" id="{A1501454-B9BE-4BD6-937F-41729CBE0FFA}"/>
              </a:ext>
            </a:extLst>
          </p:cNvPr>
          <p:cNvSpPr/>
          <p:nvPr/>
        </p:nvSpPr>
        <p:spPr>
          <a:xfrm>
            <a:off x="4961741" y="2521493"/>
            <a:ext cx="1554446" cy="425456"/>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ktangel 18">
            <a:extLst>
              <a:ext uri="{FF2B5EF4-FFF2-40B4-BE49-F238E27FC236}">
                <a16:creationId xmlns:a16="http://schemas.microsoft.com/office/drawing/2014/main" id="{9F825885-75B5-4FA0-9358-7F84F79B6F23}"/>
              </a:ext>
            </a:extLst>
          </p:cNvPr>
          <p:cNvSpPr/>
          <p:nvPr/>
        </p:nvSpPr>
        <p:spPr>
          <a:xfrm>
            <a:off x="4759768" y="2946949"/>
            <a:ext cx="1081846" cy="45719"/>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ktangel 19">
            <a:extLst>
              <a:ext uri="{FF2B5EF4-FFF2-40B4-BE49-F238E27FC236}">
                <a16:creationId xmlns:a16="http://schemas.microsoft.com/office/drawing/2014/main" id="{FB7EA42F-3D6F-4D54-978B-671FC642B44F}"/>
              </a:ext>
            </a:extLst>
          </p:cNvPr>
          <p:cNvSpPr/>
          <p:nvPr/>
        </p:nvSpPr>
        <p:spPr>
          <a:xfrm>
            <a:off x="5244353" y="2946949"/>
            <a:ext cx="147918" cy="87881"/>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ruta 20">
            <a:extLst>
              <a:ext uri="{FF2B5EF4-FFF2-40B4-BE49-F238E27FC236}">
                <a16:creationId xmlns:a16="http://schemas.microsoft.com/office/drawing/2014/main" id="{3FB21BE0-4AD4-4DC1-A5F5-78A88909492C}"/>
              </a:ext>
            </a:extLst>
          </p:cNvPr>
          <p:cNvSpPr txBox="1"/>
          <p:nvPr/>
        </p:nvSpPr>
        <p:spPr>
          <a:xfrm>
            <a:off x="4759768" y="4009188"/>
            <a:ext cx="145787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Modifiera antibiotikan</a:t>
            </a:r>
          </a:p>
        </p:txBody>
      </p:sp>
      <p:sp>
        <p:nvSpPr>
          <p:cNvPr id="10" name="Frihandsfigur 6">
            <a:extLst>
              <a:ext uri="{FF2B5EF4-FFF2-40B4-BE49-F238E27FC236}">
                <a16:creationId xmlns:a16="http://schemas.microsoft.com/office/drawing/2014/main" id="{481F705E-40C4-40D2-8A7A-6273F79B2B86}"/>
              </a:ext>
            </a:extLst>
          </p:cNvPr>
          <p:cNvSpPr/>
          <p:nvPr/>
        </p:nvSpPr>
        <p:spPr>
          <a:xfrm>
            <a:off x="-11695138" y="-4972486"/>
            <a:ext cx="31220227" cy="18908486"/>
          </a:xfrm>
          <a:custGeom>
            <a:avLst/>
            <a:gdLst>
              <a:gd name="connsiteX0" fmla="*/ 15331622 w 31220227"/>
              <a:gd name="connsiteY0" fmla="*/ 6569529 h 18908486"/>
              <a:gd name="connsiteX1" fmla="*/ 13940972 w 31220227"/>
              <a:gd name="connsiteY1" fmla="*/ 7901770 h 18908486"/>
              <a:gd name="connsiteX2" fmla="*/ 15331622 w 31220227"/>
              <a:gd name="connsiteY2" fmla="*/ 9234011 h 18908486"/>
              <a:gd name="connsiteX3" fmla="*/ 16722271 w 31220227"/>
              <a:gd name="connsiteY3" fmla="*/ 7901770 h 18908486"/>
              <a:gd name="connsiteX4" fmla="*/ 15331622 w 31220227"/>
              <a:gd name="connsiteY4" fmla="*/ 6569529 h 18908486"/>
              <a:gd name="connsiteX5" fmla="*/ 0 w 31220227"/>
              <a:gd name="connsiteY5" fmla="*/ 0 h 18908486"/>
              <a:gd name="connsiteX6" fmla="*/ 31220227 w 31220227"/>
              <a:gd name="connsiteY6" fmla="*/ 0 h 18908486"/>
              <a:gd name="connsiteX7" fmla="*/ 31220227 w 31220227"/>
              <a:gd name="connsiteY7" fmla="*/ 18908486 h 18908486"/>
              <a:gd name="connsiteX8" fmla="*/ 0 w 31220227"/>
              <a:gd name="connsiteY8" fmla="*/ 18908486 h 189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0227" h="18908486">
                <a:moveTo>
                  <a:pt x="15331622" y="6569529"/>
                </a:moveTo>
                <a:cubicBezTo>
                  <a:pt x="14563587" y="6569529"/>
                  <a:pt x="13940972" y="7165994"/>
                  <a:pt x="13940972" y="7901770"/>
                </a:cubicBezTo>
                <a:cubicBezTo>
                  <a:pt x="13940972" y="8637546"/>
                  <a:pt x="14563587" y="9234011"/>
                  <a:pt x="15331622" y="9234011"/>
                </a:cubicBezTo>
                <a:cubicBezTo>
                  <a:pt x="16099656" y="9234011"/>
                  <a:pt x="16722271" y="8637546"/>
                  <a:pt x="16722271" y="7901770"/>
                </a:cubicBezTo>
                <a:cubicBezTo>
                  <a:pt x="16722271" y="7165994"/>
                  <a:pt x="16099656" y="6569529"/>
                  <a:pt x="15331622" y="6569529"/>
                </a:cubicBezTo>
                <a:close/>
                <a:moveTo>
                  <a:pt x="0" y="0"/>
                </a:moveTo>
                <a:lnTo>
                  <a:pt x="31220227" y="0"/>
                </a:lnTo>
                <a:lnTo>
                  <a:pt x="31220227" y="18908486"/>
                </a:lnTo>
                <a:lnTo>
                  <a:pt x="0" y="18908486"/>
                </a:lnTo>
                <a:close/>
              </a:path>
            </a:pathLst>
          </a:custGeom>
          <a:solidFill>
            <a:srgbClr val="282828">
              <a:alpha val="3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040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4742" y="308473"/>
            <a:ext cx="11567710" cy="1325563"/>
          </a:xfrm>
        </p:spPr>
        <p:txBody>
          <a:bodyPr/>
          <a:lstStyle/>
          <a:p>
            <a:r>
              <a:rPr lang="sv-SE" dirty="0"/>
              <a:t>Hur fungerar bakteriernas resistensmekanismer?</a:t>
            </a:r>
          </a:p>
        </p:txBody>
      </p:sp>
      <p:sp>
        <p:nvSpPr>
          <p:cNvPr id="5" name="textruta 4"/>
          <p:cNvSpPr txBox="1"/>
          <p:nvPr/>
        </p:nvSpPr>
        <p:spPr>
          <a:xfrm>
            <a:off x="396606" y="1463121"/>
            <a:ext cx="2754217"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Bakterierna 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Pumpa ut antibiotika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Minska  permeabiliteten i cellmembranet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Förstöra antibiotikan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Modifiera antibiotikan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Kamouflera antibiotikans mål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Uttrycka nya/alternativa proteiner</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upp 8">
            <a:extLst>
              <a:ext uri="{FF2B5EF4-FFF2-40B4-BE49-F238E27FC236}">
                <a16:creationId xmlns:a16="http://schemas.microsoft.com/office/drawing/2014/main" id="{6805EDCA-109D-4B01-B64A-FF430660C9BF}"/>
              </a:ext>
            </a:extLst>
          </p:cNvPr>
          <p:cNvGrpSpPr/>
          <p:nvPr/>
        </p:nvGrpSpPr>
        <p:grpSpPr>
          <a:xfrm>
            <a:off x="2896402" y="1235306"/>
            <a:ext cx="8989515" cy="4853522"/>
            <a:chOff x="2896402" y="1235306"/>
            <a:chExt cx="8989515" cy="4853522"/>
          </a:xfrm>
        </p:grpSpPr>
        <p:pic>
          <p:nvPicPr>
            <p:cNvPr id="3" name="Bildobjekt 2">
              <a:extLst>
                <a:ext uri="{FF2B5EF4-FFF2-40B4-BE49-F238E27FC236}">
                  <a16:creationId xmlns:a16="http://schemas.microsoft.com/office/drawing/2014/main" id="{EC99A8A6-0235-46BF-BD30-ACBC69056CC4}"/>
                </a:ext>
              </a:extLst>
            </p:cNvPr>
            <p:cNvPicPr>
              <a:picLocks noChangeAspect="1"/>
            </p:cNvPicPr>
            <p:nvPr/>
          </p:nvPicPr>
          <p:blipFill>
            <a:blip r:embed="rId3"/>
            <a:stretch>
              <a:fillRect/>
            </a:stretch>
          </p:blipFill>
          <p:spPr>
            <a:xfrm>
              <a:off x="2896402" y="1235306"/>
              <a:ext cx="8989515" cy="4853522"/>
            </a:xfrm>
            <a:prstGeom prst="rect">
              <a:avLst/>
            </a:prstGeom>
          </p:spPr>
        </p:pic>
        <p:sp>
          <p:nvSpPr>
            <p:cNvPr id="8" name="Rektangel 7">
              <a:extLst>
                <a:ext uri="{FF2B5EF4-FFF2-40B4-BE49-F238E27FC236}">
                  <a16:creationId xmlns:a16="http://schemas.microsoft.com/office/drawing/2014/main" id="{4305D894-5AEF-434D-92BF-F22DCFD26A77}"/>
                </a:ext>
              </a:extLst>
            </p:cNvPr>
            <p:cNvSpPr/>
            <p:nvPr/>
          </p:nvSpPr>
          <p:spPr>
            <a:xfrm>
              <a:off x="7219508" y="3256847"/>
              <a:ext cx="2210339" cy="505124"/>
            </a:xfrm>
            <a:prstGeom prst="rect">
              <a:avLst/>
            </a:prstGeom>
            <a:solidFill>
              <a:srgbClr val="F6F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ruta 3">
              <a:extLst>
                <a:ext uri="{FF2B5EF4-FFF2-40B4-BE49-F238E27FC236}">
                  <a16:creationId xmlns:a16="http://schemas.microsoft.com/office/drawing/2014/main" id="{EC2C0184-F6CA-4641-B2D0-58E4089196D1}"/>
                </a:ext>
              </a:extLst>
            </p:cNvPr>
            <p:cNvSpPr txBox="1"/>
            <p:nvPr/>
          </p:nvSpPr>
          <p:spPr>
            <a:xfrm>
              <a:off x="8348158" y="3549477"/>
              <a:ext cx="156998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Kamouflera målet</a:t>
              </a:r>
            </a:p>
          </p:txBody>
        </p:sp>
      </p:grpSp>
      <p:sp>
        <p:nvSpPr>
          <p:cNvPr id="7" name="textruta 6">
            <a:extLst>
              <a:ext uri="{FF2B5EF4-FFF2-40B4-BE49-F238E27FC236}">
                <a16:creationId xmlns:a16="http://schemas.microsoft.com/office/drawing/2014/main" id="{E6735FA4-CE3E-42D2-AC01-8D1F00105101}"/>
              </a:ext>
            </a:extLst>
          </p:cNvPr>
          <p:cNvSpPr txBox="1"/>
          <p:nvPr/>
        </p:nvSpPr>
        <p:spPr>
          <a:xfrm>
            <a:off x="4759768" y="1567673"/>
            <a:ext cx="183906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C00336B-C9A9-47E1-8E47-F69B2B78D5F5}"/>
              </a:ext>
            </a:extLst>
          </p:cNvPr>
          <p:cNvSpPr txBox="1"/>
          <p:nvPr/>
        </p:nvSpPr>
        <p:spPr>
          <a:xfrm>
            <a:off x="7170202" y="2400570"/>
            <a:ext cx="1309623" cy="677108"/>
          </a:xfrm>
          <a:prstGeom prst="rect">
            <a:avLst/>
          </a:prstGeom>
          <a:solidFill>
            <a:srgbClr val="F6F6A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Pumpa ut antibiotika</a:t>
            </a:r>
          </a:p>
        </p:txBody>
      </p:sp>
      <p:sp>
        <p:nvSpPr>
          <p:cNvPr id="11" name="textruta 10">
            <a:extLst>
              <a:ext uri="{FF2B5EF4-FFF2-40B4-BE49-F238E27FC236}">
                <a16:creationId xmlns:a16="http://schemas.microsoft.com/office/drawing/2014/main" id="{7A742F7C-954E-40DB-AE34-D0AE1F96FC81}"/>
              </a:ext>
            </a:extLst>
          </p:cNvPr>
          <p:cNvSpPr txBox="1"/>
          <p:nvPr/>
        </p:nvSpPr>
        <p:spPr>
          <a:xfrm>
            <a:off x="8593580" y="1566343"/>
            <a:ext cx="183906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ruta 11">
            <a:extLst>
              <a:ext uri="{FF2B5EF4-FFF2-40B4-BE49-F238E27FC236}">
                <a16:creationId xmlns:a16="http://schemas.microsoft.com/office/drawing/2014/main" id="{236B4236-9256-434A-9D41-99D2BFD26616}"/>
              </a:ext>
            </a:extLst>
          </p:cNvPr>
          <p:cNvSpPr txBox="1"/>
          <p:nvPr/>
        </p:nvSpPr>
        <p:spPr>
          <a:xfrm>
            <a:off x="8479825" y="1340195"/>
            <a:ext cx="264907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Minska permeabiliteten i cellmembranet</a:t>
            </a:r>
          </a:p>
        </p:txBody>
      </p:sp>
      <p:sp>
        <p:nvSpPr>
          <p:cNvPr id="13" name="Rektangel 12">
            <a:extLst>
              <a:ext uri="{FF2B5EF4-FFF2-40B4-BE49-F238E27FC236}">
                <a16:creationId xmlns:a16="http://schemas.microsoft.com/office/drawing/2014/main" id="{E5D7E6DA-8E41-4B0C-ADD0-7D7768B6AF4D}"/>
              </a:ext>
            </a:extLst>
          </p:cNvPr>
          <p:cNvSpPr/>
          <p:nvPr/>
        </p:nvSpPr>
        <p:spPr>
          <a:xfrm>
            <a:off x="5846589" y="5105661"/>
            <a:ext cx="2030506" cy="369332"/>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ruta 13">
            <a:extLst>
              <a:ext uri="{FF2B5EF4-FFF2-40B4-BE49-F238E27FC236}">
                <a16:creationId xmlns:a16="http://schemas.microsoft.com/office/drawing/2014/main" id="{C56CAD99-9F79-4534-8DA7-09560BEB3748}"/>
              </a:ext>
            </a:extLst>
          </p:cNvPr>
          <p:cNvSpPr txBox="1"/>
          <p:nvPr/>
        </p:nvSpPr>
        <p:spPr>
          <a:xfrm>
            <a:off x="5841614" y="5074883"/>
            <a:ext cx="2483063"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Alternativt protein</a:t>
            </a:r>
          </a:p>
        </p:txBody>
      </p:sp>
      <p:sp>
        <p:nvSpPr>
          <p:cNvPr id="15" name="textruta 14">
            <a:extLst>
              <a:ext uri="{FF2B5EF4-FFF2-40B4-BE49-F238E27FC236}">
                <a16:creationId xmlns:a16="http://schemas.microsoft.com/office/drawing/2014/main" id="{E518DAE6-52A8-4A97-A55D-673FABDC840C}"/>
              </a:ext>
            </a:extLst>
          </p:cNvPr>
          <p:cNvSpPr txBox="1"/>
          <p:nvPr/>
        </p:nvSpPr>
        <p:spPr>
          <a:xfrm>
            <a:off x="3074535" y="2276417"/>
            <a:ext cx="168088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Förstöra antibiotikan</a:t>
            </a:r>
          </a:p>
        </p:txBody>
      </p:sp>
      <p:sp>
        <p:nvSpPr>
          <p:cNvPr id="18" name="Rektangel 17">
            <a:extLst>
              <a:ext uri="{FF2B5EF4-FFF2-40B4-BE49-F238E27FC236}">
                <a16:creationId xmlns:a16="http://schemas.microsoft.com/office/drawing/2014/main" id="{A1501454-B9BE-4BD6-937F-41729CBE0FFA}"/>
              </a:ext>
            </a:extLst>
          </p:cNvPr>
          <p:cNvSpPr/>
          <p:nvPr/>
        </p:nvSpPr>
        <p:spPr>
          <a:xfrm>
            <a:off x="4961741" y="2521493"/>
            <a:ext cx="1554446" cy="425456"/>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ktangel 18">
            <a:extLst>
              <a:ext uri="{FF2B5EF4-FFF2-40B4-BE49-F238E27FC236}">
                <a16:creationId xmlns:a16="http://schemas.microsoft.com/office/drawing/2014/main" id="{9F825885-75B5-4FA0-9358-7F84F79B6F23}"/>
              </a:ext>
            </a:extLst>
          </p:cNvPr>
          <p:cNvSpPr/>
          <p:nvPr/>
        </p:nvSpPr>
        <p:spPr>
          <a:xfrm>
            <a:off x="4759768" y="2946949"/>
            <a:ext cx="1081846" cy="45719"/>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ktangel 19">
            <a:extLst>
              <a:ext uri="{FF2B5EF4-FFF2-40B4-BE49-F238E27FC236}">
                <a16:creationId xmlns:a16="http://schemas.microsoft.com/office/drawing/2014/main" id="{FB7EA42F-3D6F-4D54-978B-671FC642B44F}"/>
              </a:ext>
            </a:extLst>
          </p:cNvPr>
          <p:cNvSpPr/>
          <p:nvPr/>
        </p:nvSpPr>
        <p:spPr>
          <a:xfrm>
            <a:off x="5244353" y="2946949"/>
            <a:ext cx="147918" cy="87881"/>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ruta 20">
            <a:extLst>
              <a:ext uri="{FF2B5EF4-FFF2-40B4-BE49-F238E27FC236}">
                <a16:creationId xmlns:a16="http://schemas.microsoft.com/office/drawing/2014/main" id="{3FB21BE0-4AD4-4DC1-A5F5-78A88909492C}"/>
              </a:ext>
            </a:extLst>
          </p:cNvPr>
          <p:cNvSpPr txBox="1"/>
          <p:nvPr/>
        </p:nvSpPr>
        <p:spPr>
          <a:xfrm>
            <a:off x="4759768" y="4009188"/>
            <a:ext cx="145787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Modifiera antibiotikan</a:t>
            </a:r>
          </a:p>
        </p:txBody>
      </p:sp>
      <p:sp>
        <p:nvSpPr>
          <p:cNvPr id="10" name="Frihandsfigur 6">
            <a:extLst>
              <a:ext uri="{FF2B5EF4-FFF2-40B4-BE49-F238E27FC236}">
                <a16:creationId xmlns:a16="http://schemas.microsoft.com/office/drawing/2014/main" id="{481F705E-40C4-40D2-8A7A-6273F79B2B86}"/>
              </a:ext>
            </a:extLst>
          </p:cNvPr>
          <p:cNvSpPr/>
          <p:nvPr/>
        </p:nvSpPr>
        <p:spPr>
          <a:xfrm>
            <a:off x="-9930812" y="-4163916"/>
            <a:ext cx="31220227" cy="18908486"/>
          </a:xfrm>
          <a:custGeom>
            <a:avLst/>
            <a:gdLst>
              <a:gd name="connsiteX0" fmla="*/ 15331622 w 31220227"/>
              <a:gd name="connsiteY0" fmla="*/ 6569529 h 18908486"/>
              <a:gd name="connsiteX1" fmla="*/ 13940972 w 31220227"/>
              <a:gd name="connsiteY1" fmla="*/ 7901770 h 18908486"/>
              <a:gd name="connsiteX2" fmla="*/ 15331622 w 31220227"/>
              <a:gd name="connsiteY2" fmla="*/ 9234011 h 18908486"/>
              <a:gd name="connsiteX3" fmla="*/ 16722271 w 31220227"/>
              <a:gd name="connsiteY3" fmla="*/ 7901770 h 18908486"/>
              <a:gd name="connsiteX4" fmla="*/ 15331622 w 31220227"/>
              <a:gd name="connsiteY4" fmla="*/ 6569529 h 18908486"/>
              <a:gd name="connsiteX5" fmla="*/ 0 w 31220227"/>
              <a:gd name="connsiteY5" fmla="*/ 0 h 18908486"/>
              <a:gd name="connsiteX6" fmla="*/ 31220227 w 31220227"/>
              <a:gd name="connsiteY6" fmla="*/ 0 h 18908486"/>
              <a:gd name="connsiteX7" fmla="*/ 31220227 w 31220227"/>
              <a:gd name="connsiteY7" fmla="*/ 18908486 h 18908486"/>
              <a:gd name="connsiteX8" fmla="*/ 0 w 31220227"/>
              <a:gd name="connsiteY8" fmla="*/ 18908486 h 189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0227" h="18908486">
                <a:moveTo>
                  <a:pt x="15331622" y="6569529"/>
                </a:moveTo>
                <a:cubicBezTo>
                  <a:pt x="14563587" y="6569529"/>
                  <a:pt x="13940972" y="7165994"/>
                  <a:pt x="13940972" y="7901770"/>
                </a:cubicBezTo>
                <a:cubicBezTo>
                  <a:pt x="13940972" y="8637546"/>
                  <a:pt x="14563587" y="9234011"/>
                  <a:pt x="15331622" y="9234011"/>
                </a:cubicBezTo>
                <a:cubicBezTo>
                  <a:pt x="16099656" y="9234011"/>
                  <a:pt x="16722271" y="8637546"/>
                  <a:pt x="16722271" y="7901770"/>
                </a:cubicBezTo>
                <a:cubicBezTo>
                  <a:pt x="16722271" y="7165994"/>
                  <a:pt x="16099656" y="6569529"/>
                  <a:pt x="15331622" y="6569529"/>
                </a:cubicBezTo>
                <a:close/>
                <a:moveTo>
                  <a:pt x="0" y="0"/>
                </a:moveTo>
                <a:lnTo>
                  <a:pt x="31220227" y="0"/>
                </a:lnTo>
                <a:lnTo>
                  <a:pt x="31220227" y="18908486"/>
                </a:lnTo>
                <a:lnTo>
                  <a:pt x="0" y="18908486"/>
                </a:lnTo>
                <a:close/>
              </a:path>
            </a:pathLst>
          </a:custGeom>
          <a:solidFill>
            <a:srgbClr val="282828">
              <a:alpha val="3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463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4742" y="308473"/>
            <a:ext cx="11567710" cy="1325563"/>
          </a:xfrm>
        </p:spPr>
        <p:txBody>
          <a:bodyPr/>
          <a:lstStyle/>
          <a:p>
            <a:r>
              <a:rPr lang="sv-SE" dirty="0"/>
              <a:t>Hur fungerar bakteriernas resistensmekanismer?</a:t>
            </a:r>
          </a:p>
        </p:txBody>
      </p:sp>
      <p:sp>
        <p:nvSpPr>
          <p:cNvPr id="5" name="textruta 4"/>
          <p:cNvSpPr txBox="1"/>
          <p:nvPr/>
        </p:nvSpPr>
        <p:spPr>
          <a:xfrm>
            <a:off x="396606" y="1463121"/>
            <a:ext cx="2754217"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Bakterierna 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Pumpa ut antibiotika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Minska  permeabiliteten i cellmembranet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Förstöra antibiotikan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Modifiera antibiotikan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Kamouflera antibiotikans mål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Uttrycka nya/alternativa proteiner</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upp 8">
            <a:extLst>
              <a:ext uri="{FF2B5EF4-FFF2-40B4-BE49-F238E27FC236}">
                <a16:creationId xmlns:a16="http://schemas.microsoft.com/office/drawing/2014/main" id="{6805EDCA-109D-4B01-B64A-FF430660C9BF}"/>
              </a:ext>
            </a:extLst>
          </p:cNvPr>
          <p:cNvGrpSpPr/>
          <p:nvPr/>
        </p:nvGrpSpPr>
        <p:grpSpPr>
          <a:xfrm>
            <a:off x="2896402" y="1235306"/>
            <a:ext cx="8989515" cy="4853522"/>
            <a:chOff x="2896402" y="1235306"/>
            <a:chExt cx="8989515" cy="4853522"/>
          </a:xfrm>
        </p:grpSpPr>
        <p:pic>
          <p:nvPicPr>
            <p:cNvPr id="3" name="Bildobjekt 2">
              <a:extLst>
                <a:ext uri="{FF2B5EF4-FFF2-40B4-BE49-F238E27FC236}">
                  <a16:creationId xmlns:a16="http://schemas.microsoft.com/office/drawing/2014/main" id="{EC99A8A6-0235-46BF-BD30-ACBC69056CC4}"/>
                </a:ext>
              </a:extLst>
            </p:cNvPr>
            <p:cNvPicPr>
              <a:picLocks noChangeAspect="1"/>
            </p:cNvPicPr>
            <p:nvPr/>
          </p:nvPicPr>
          <p:blipFill>
            <a:blip r:embed="rId3"/>
            <a:stretch>
              <a:fillRect/>
            </a:stretch>
          </p:blipFill>
          <p:spPr>
            <a:xfrm>
              <a:off x="2896402" y="1235306"/>
              <a:ext cx="8989515" cy="4853522"/>
            </a:xfrm>
            <a:prstGeom prst="rect">
              <a:avLst/>
            </a:prstGeom>
          </p:spPr>
        </p:pic>
        <p:sp>
          <p:nvSpPr>
            <p:cNvPr id="8" name="Rektangel 7">
              <a:extLst>
                <a:ext uri="{FF2B5EF4-FFF2-40B4-BE49-F238E27FC236}">
                  <a16:creationId xmlns:a16="http://schemas.microsoft.com/office/drawing/2014/main" id="{4305D894-5AEF-434D-92BF-F22DCFD26A77}"/>
                </a:ext>
              </a:extLst>
            </p:cNvPr>
            <p:cNvSpPr/>
            <p:nvPr/>
          </p:nvSpPr>
          <p:spPr>
            <a:xfrm>
              <a:off x="7219508" y="3256847"/>
              <a:ext cx="2210339" cy="505124"/>
            </a:xfrm>
            <a:prstGeom prst="rect">
              <a:avLst/>
            </a:prstGeom>
            <a:solidFill>
              <a:srgbClr val="F6F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ruta 3">
              <a:extLst>
                <a:ext uri="{FF2B5EF4-FFF2-40B4-BE49-F238E27FC236}">
                  <a16:creationId xmlns:a16="http://schemas.microsoft.com/office/drawing/2014/main" id="{EC2C0184-F6CA-4641-B2D0-58E4089196D1}"/>
                </a:ext>
              </a:extLst>
            </p:cNvPr>
            <p:cNvSpPr txBox="1"/>
            <p:nvPr/>
          </p:nvSpPr>
          <p:spPr>
            <a:xfrm>
              <a:off x="8348158" y="3549477"/>
              <a:ext cx="156998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Kamouflera målet</a:t>
              </a:r>
            </a:p>
          </p:txBody>
        </p:sp>
      </p:grpSp>
      <p:sp>
        <p:nvSpPr>
          <p:cNvPr id="7" name="textruta 6">
            <a:extLst>
              <a:ext uri="{FF2B5EF4-FFF2-40B4-BE49-F238E27FC236}">
                <a16:creationId xmlns:a16="http://schemas.microsoft.com/office/drawing/2014/main" id="{E6735FA4-CE3E-42D2-AC01-8D1F00105101}"/>
              </a:ext>
            </a:extLst>
          </p:cNvPr>
          <p:cNvSpPr txBox="1"/>
          <p:nvPr/>
        </p:nvSpPr>
        <p:spPr>
          <a:xfrm>
            <a:off x="4759768" y="1567673"/>
            <a:ext cx="183906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C00336B-C9A9-47E1-8E47-F69B2B78D5F5}"/>
              </a:ext>
            </a:extLst>
          </p:cNvPr>
          <p:cNvSpPr txBox="1"/>
          <p:nvPr/>
        </p:nvSpPr>
        <p:spPr>
          <a:xfrm>
            <a:off x="7170202" y="2400570"/>
            <a:ext cx="1309623" cy="677108"/>
          </a:xfrm>
          <a:prstGeom prst="rect">
            <a:avLst/>
          </a:prstGeom>
          <a:solidFill>
            <a:srgbClr val="F6F6A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Pumpa ut antibiotika</a:t>
            </a:r>
          </a:p>
        </p:txBody>
      </p:sp>
      <p:sp>
        <p:nvSpPr>
          <p:cNvPr id="11" name="textruta 10">
            <a:extLst>
              <a:ext uri="{FF2B5EF4-FFF2-40B4-BE49-F238E27FC236}">
                <a16:creationId xmlns:a16="http://schemas.microsoft.com/office/drawing/2014/main" id="{7A742F7C-954E-40DB-AE34-D0AE1F96FC81}"/>
              </a:ext>
            </a:extLst>
          </p:cNvPr>
          <p:cNvSpPr txBox="1"/>
          <p:nvPr/>
        </p:nvSpPr>
        <p:spPr>
          <a:xfrm>
            <a:off x="8593580" y="1566343"/>
            <a:ext cx="183906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ruta 11">
            <a:extLst>
              <a:ext uri="{FF2B5EF4-FFF2-40B4-BE49-F238E27FC236}">
                <a16:creationId xmlns:a16="http://schemas.microsoft.com/office/drawing/2014/main" id="{236B4236-9256-434A-9D41-99D2BFD26616}"/>
              </a:ext>
            </a:extLst>
          </p:cNvPr>
          <p:cNvSpPr txBox="1"/>
          <p:nvPr/>
        </p:nvSpPr>
        <p:spPr>
          <a:xfrm>
            <a:off x="8479825" y="1340195"/>
            <a:ext cx="264907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Minska permeabiliteten i cellmembranet</a:t>
            </a:r>
          </a:p>
        </p:txBody>
      </p:sp>
      <p:sp>
        <p:nvSpPr>
          <p:cNvPr id="13" name="Rektangel 12">
            <a:extLst>
              <a:ext uri="{FF2B5EF4-FFF2-40B4-BE49-F238E27FC236}">
                <a16:creationId xmlns:a16="http://schemas.microsoft.com/office/drawing/2014/main" id="{E5D7E6DA-8E41-4B0C-ADD0-7D7768B6AF4D}"/>
              </a:ext>
            </a:extLst>
          </p:cNvPr>
          <p:cNvSpPr/>
          <p:nvPr/>
        </p:nvSpPr>
        <p:spPr>
          <a:xfrm>
            <a:off x="5846589" y="5105661"/>
            <a:ext cx="2030506" cy="369332"/>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ruta 13">
            <a:extLst>
              <a:ext uri="{FF2B5EF4-FFF2-40B4-BE49-F238E27FC236}">
                <a16:creationId xmlns:a16="http://schemas.microsoft.com/office/drawing/2014/main" id="{C56CAD99-9F79-4534-8DA7-09560BEB3748}"/>
              </a:ext>
            </a:extLst>
          </p:cNvPr>
          <p:cNvSpPr txBox="1"/>
          <p:nvPr/>
        </p:nvSpPr>
        <p:spPr>
          <a:xfrm>
            <a:off x="5841614" y="5074883"/>
            <a:ext cx="2483063"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Alternativt protein</a:t>
            </a:r>
          </a:p>
        </p:txBody>
      </p:sp>
      <p:sp>
        <p:nvSpPr>
          <p:cNvPr id="15" name="textruta 14">
            <a:extLst>
              <a:ext uri="{FF2B5EF4-FFF2-40B4-BE49-F238E27FC236}">
                <a16:creationId xmlns:a16="http://schemas.microsoft.com/office/drawing/2014/main" id="{E518DAE6-52A8-4A97-A55D-673FABDC840C}"/>
              </a:ext>
            </a:extLst>
          </p:cNvPr>
          <p:cNvSpPr txBox="1"/>
          <p:nvPr/>
        </p:nvSpPr>
        <p:spPr>
          <a:xfrm>
            <a:off x="3074535" y="2276417"/>
            <a:ext cx="168088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Förstöra antibiotikan</a:t>
            </a:r>
          </a:p>
        </p:txBody>
      </p:sp>
      <p:sp>
        <p:nvSpPr>
          <p:cNvPr id="18" name="Rektangel 17">
            <a:extLst>
              <a:ext uri="{FF2B5EF4-FFF2-40B4-BE49-F238E27FC236}">
                <a16:creationId xmlns:a16="http://schemas.microsoft.com/office/drawing/2014/main" id="{A1501454-B9BE-4BD6-937F-41729CBE0FFA}"/>
              </a:ext>
            </a:extLst>
          </p:cNvPr>
          <p:cNvSpPr/>
          <p:nvPr/>
        </p:nvSpPr>
        <p:spPr>
          <a:xfrm>
            <a:off x="4961741" y="2521493"/>
            <a:ext cx="1554446" cy="425456"/>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ktangel 18">
            <a:extLst>
              <a:ext uri="{FF2B5EF4-FFF2-40B4-BE49-F238E27FC236}">
                <a16:creationId xmlns:a16="http://schemas.microsoft.com/office/drawing/2014/main" id="{9F825885-75B5-4FA0-9358-7F84F79B6F23}"/>
              </a:ext>
            </a:extLst>
          </p:cNvPr>
          <p:cNvSpPr/>
          <p:nvPr/>
        </p:nvSpPr>
        <p:spPr>
          <a:xfrm>
            <a:off x="4759768" y="2946949"/>
            <a:ext cx="1081846" cy="45719"/>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ktangel 19">
            <a:extLst>
              <a:ext uri="{FF2B5EF4-FFF2-40B4-BE49-F238E27FC236}">
                <a16:creationId xmlns:a16="http://schemas.microsoft.com/office/drawing/2014/main" id="{FB7EA42F-3D6F-4D54-978B-671FC642B44F}"/>
              </a:ext>
            </a:extLst>
          </p:cNvPr>
          <p:cNvSpPr/>
          <p:nvPr/>
        </p:nvSpPr>
        <p:spPr>
          <a:xfrm>
            <a:off x="5244353" y="2946949"/>
            <a:ext cx="147918" cy="87881"/>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ruta 20">
            <a:extLst>
              <a:ext uri="{FF2B5EF4-FFF2-40B4-BE49-F238E27FC236}">
                <a16:creationId xmlns:a16="http://schemas.microsoft.com/office/drawing/2014/main" id="{3FB21BE0-4AD4-4DC1-A5F5-78A88909492C}"/>
              </a:ext>
            </a:extLst>
          </p:cNvPr>
          <p:cNvSpPr txBox="1"/>
          <p:nvPr/>
        </p:nvSpPr>
        <p:spPr>
          <a:xfrm>
            <a:off x="4759768" y="4009188"/>
            <a:ext cx="145787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Modifiera antibiotikan</a:t>
            </a:r>
          </a:p>
        </p:txBody>
      </p:sp>
      <p:sp>
        <p:nvSpPr>
          <p:cNvPr id="10" name="Frihandsfigur 6">
            <a:extLst>
              <a:ext uri="{FF2B5EF4-FFF2-40B4-BE49-F238E27FC236}">
                <a16:creationId xmlns:a16="http://schemas.microsoft.com/office/drawing/2014/main" id="{481F705E-40C4-40D2-8A7A-6273F79B2B86}"/>
              </a:ext>
            </a:extLst>
          </p:cNvPr>
          <p:cNvSpPr/>
          <p:nvPr/>
        </p:nvSpPr>
        <p:spPr>
          <a:xfrm>
            <a:off x="-5691971" y="-3656815"/>
            <a:ext cx="31220227" cy="18908486"/>
          </a:xfrm>
          <a:custGeom>
            <a:avLst/>
            <a:gdLst>
              <a:gd name="connsiteX0" fmla="*/ 15331622 w 31220227"/>
              <a:gd name="connsiteY0" fmla="*/ 6569529 h 18908486"/>
              <a:gd name="connsiteX1" fmla="*/ 13940972 w 31220227"/>
              <a:gd name="connsiteY1" fmla="*/ 7901770 h 18908486"/>
              <a:gd name="connsiteX2" fmla="*/ 15331622 w 31220227"/>
              <a:gd name="connsiteY2" fmla="*/ 9234011 h 18908486"/>
              <a:gd name="connsiteX3" fmla="*/ 16722271 w 31220227"/>
              <a:gd name="connsiteY3" fmla="*/ 7901770 h 18908486"/>
              <a:gd name="connsiteX4" fmla="*/ 15331622 w 31220227"/>
              <a:gd name="connsiteY4" fmla="*/ 6569529 h 18908486"/>
              <a:gd name="connsiteX5" fmla="*/ 0 w 31220227"/>
              <a:gd name="connsiteY5" fmla="*/ 0 h 18908486"/>
              <a:gd name="connsiteX6" fmla="*/ 31220227 w 31220227"/>
              <a:gd name="connsiteY6" fmla="*/ 0 h 18908486"/>
              <a:gd name="connsiteX7" fmla="*/ 31220227 w 31220227"/>
              <a:gd name="connsiteY7" fmla="*/ 18908486 h 18908486"/>
              <a:gd name="connsiteX8" fmla="*/ 0 w 31220227"/>
              <a:gd name="connsiteY8" fmla="*/ 18908486 h 189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0227" h="18908486">
                <a:moveTo>
                  <a:pt x="15331622" y="6569529"/>
                </a:moveTo>
                <a:cubicBezTo>
                  <a:pt x="14563587" y="6569529"/>
                  <a:pt x="13940972" y="7165994"/>
                  <a:pt x="13940972" y="7901770"/>
                </a:cubicBezTo>
                <a:cubicBezTo>
                  <a:pt x="13940972" y="8637546"/>
                  <a:pt x="14563587" y="9234011"/>
                  <a:pt x="15331622" y="9234011"/>
                </a:cubicBezTo>
                <a:cubicBezTo>
                  <a:pt x="16099656" y="9234011"/>
                  <a:pt x="16722271" y="8637546"/>
                  <a:pt x="16722271" y="7901770"/>
                </a:cubicBezTo>
                <a:cubicBezTo>
                  <a:pt x="16722271" y="7165994"/>
                  <a:pt x="16099656" y="6569529"/>
                  <a:pt x="15331622" y="6569529"/>
                </a:cubicBezTo>
                <a:close/>
                <a:moveTo>
                  <a:pt x="0" y="0"/>
                </a:moveTo>
                <a:lnTo>
                  <a:pt x="31220227" y="0"/>
                </a:lnTo>
                <a:lnTo>
                  <a:pt x="31220227" y="18908486"/>
                </a:lnTo>
                <a:lnTo>
                  <a:pt x="0" y="18908486"/>
                </a:lnTo>
                <a:close/>
              </a:path>
            </a:pathLst>
          </a:custGeom>
          <a:solidFill>
            <a:srgbClr val="282828">
              <a:alpha val="3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34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4742" y="308473"/>
            <a:ext cx="11567710" cy="1325563"/>
          </a:xfrm>
        </p:spPr>
        <p:txBody>
          <a:bodyPr/>
          <a:lstStyle/>
          <a:p>
            <a:r>
              <a:rPr lang="sv-SE" dirty="0"/>
              <a:t>Hur fungerar bakteriernas resistensmekanismer?</a:t>
            </a:r>
          </a:p>
        </p:txBody>
      </p:sp>
      <p:sp>
        <p:nvSpPr>
          <p:cNvPr id="5" name="textruta 4"/>
          <p:cNvSpPr txBox="1"/>
          <p:nvPr/>
        </p:nvSpPr>
        <p:spPr>
          <a:xfrm>
            <a:off x="396606" y="1463121"/>
            <a:ext cx="2754217"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Bakterierna 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Pumpa ut antibiotika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Minska  permeabiliteten i cellmembranet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Förstöra antibiotikan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Modifiera antibiotikan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Kamouflera antibiotikans mål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Uttrycka nya/alternativa proteiner</a:t>
            </a:r>
            <a:endPar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upp 8">
            <a:extLst>
              <a:ext uri="{FF2B5EF4-FFF2-40B4-BE49-F238E27FC236}">
                <a16:creationId xmlns:a16="http://schemas.microsoft.com/office/drawing/2014/main" id="{6805EDCA-109D-4B01-B64A-FF430660C9BF}"/>
              </a:ext>
            </a:extLst>
          </p:cNvPr>
          <p:cNvGrpSpPr/>
          <p:nvPr/>
        </p:nvGrpSpPr>
        <p:grpSpPr>
          <a:xfrm>
            <a:off x="2896402" y="1235306"/>
            <a:ext cx="8989515" cy="4853522"/>
            <a:chOff x="2896402" y="1235306"/>
            <a:chExt cx="8989515" cy="4853522"/>
          </a:xfrm>
        </p:grpSpPr>
        <p:pic>
          <p:nvPicPr>
            <p:cNvPr id="3" name="Bildobjekt 2">
              <a:extLst>
                <a:ext uri="{FF2B5EF4-FFF2-40B4-BE49-F238E27FC236}">
                  <a16:creationId xmlns:a16="http://schemas.microsoft.com/office/drawing/2014/main" id="{EC99A8A6-0235-46BF-BD30-ACBC69056CC4}"/>
                </a:ext>
              </a:extLst>
            </p:cNvPr>
            <p:cNvPicPr>
              <a:picLocks noChangeAspect="1"/>
            </p:cNvPicPr>
            <p:nvPr/>
          </p:nvPicPr>
          <p:blipFill>
            <a:blip r:embed="rId3"/>
            <a:stretch>
              <a:fillRect/>
            </a:stretch>
          </p:blipFill>
          <p:spPr>
            <a:xfrm>
              <a:off x="2896402" y="1235306"/>
              <a:ext cx="8989515" cy="4853522"/>
            </a:xfrm>
            <a:prstGeom prst="rect">
              <a:avLst/>
            </a:prstGeom>
          </p:spPr>
        </p:pic>
        <p:sp>
          <p:nvSpPr>
            <p:cNvPr id="8" name="Rektangel 7">
              <a:extLst>
                <a:ext uri="{FF2B5EF4-FFF2-40B4-BE49-F238E27FC236}">
                  <a16:creationId xmlns:a16="http://schemas.microsoft.com/office/drawing/2014/main" id="{4305D894-5AEF-434D-92BF-F22DCFD26A77}"/>
                </a:ext>
              </a:extLst>
            </p:cNvPr>
            <p:cNvSpPr/>
            <p:nvPr/>
          </p:nvSpPr>
          <p:spPr>
            <a:xfrm>
              <a:off x="7219508" y="3256847"/>
              <a:ext cx="2210339" cy="505124"/>
            </a:xfrm>
            <a:prstGeom prst="rect">
              <a:avLst/>
            </a:prstGeom>
            <a:solidFill>
              <a:srgbClr val="F6F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ruta 3">
              <a:extLst>
                <a:ext uri="{FF2B5EF4-FFF2-40B4-BE49-F238E27FC236}">
                  <a16:creationId xmlns:a16="http://schemas.microsoft.com/office/drawing/2014/main" id="{EC2C0184-F6CA-4641-B2D0-58E4089196D1}"/>
                </a:ext>
              </a:extLst>
            </p:cNvPr>
            <p:cNvSpPr txBox="1"/>
            <p:nvPr/>
          </p:nvSpPr>
          <p:spPr>
            <a:xfrm>
              <a:off x="8348158" y="3549477"/>
              <a:ext cx="156998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Kamouflera målet</a:t>
              </a:r>
            </a:p>
          </p:txBody>
        </p:sp>
      </p:grpSp>
      <p:sp>
        <p:nvSpPr>
          <p:cNvPr id="7" name="textruta 6">
            <a:extLst>
              <a:ext uri="{FF2B5EF4-FFF2-40B4-BE49-F238E27FC236}">
                <a16:creationId xmlns:a16="http://schemas.microsoft.com/office/drawing/2014/main" id="{E6735FA4-CE3E-42D2-AC01-8D1F00105101}"/>
              </a:ext>
            </a:extLst>
          </p:cNvPr>
          <p:cNvSpPr txBox="1"/>
          <p:nvPr/>
        </p:nvSpPr>
        <p:spPr>
          <a:xfrm>
            <a:off x="4759768" y="1567673"/>
            <a:ext cx="183906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C00336B-C9A9-47E1-8E47-F69B2B78D5F5}"/>
              </a:ext>
            </a:extLst>
          </p:cNvPr>
          <p:cNvSpPr txBox="1"/>
          <p:nvPr/>
        </p:nvSpPr>
        <p:spPr>
          <a:xfrm>
            <a:off x="7170202" y="2400570"/>
            <a:ext cx="1309623" cy="677108"/>
          </a:xfrm>
          <a:prstGeom prst="rect">
            <a:avLst/>
          </a:prstGeom>
          <a:solidFill>
            <a:srgbClr val="F6F6A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Pumpa ut antibiotika</a:t>
            </a:r>
          </a:p>
        </p:txBody>
      </p:sp>
      <p:sp>
        <p:nvSpPr>
          <p:cNvPr id="11" name="textruta 10">
            <a:extLst>
              <a:ext uri="{FF2B5EF4-FFF2-40B4-BE49-F238E27FC236}">
                <a16:creationId xmlns:a16="http://schemas.microsoft.com/office/drawing/2014/main" id="{7A742F7C-954E-40DB-AE34-D0AE1F96FC81}"/>
              </a:ext>
            </a:extLst>
          </p:cNvPr>
          <p:cNvSpPr txBox="1"/>
          <p:nvPr/>
        </p:nvSpPr>
        <p:spPr>
          <a:xfrm>
            <a:off x="8593580" y="1566343"/>
            <a:ext cx="183906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ruta 11">
            <a:extLst>
              <a:ext uri="{FF2B5EF4-FFF2-40B4-BE49-F238E27FC236}">
                <a16:creationId xmlns:a16="http://schemas.microsoft.com/office/drawing/2014/main" id="{236B4236-9256-434A-9D41-99D2BFD26616}"/>
              </a:ext>
            </a:extLst>
          </p:cNvPr>
          <p:cNvSpPr txBox="1"/>
          <p:nvPr/>
        </p:nvSpPr>
        <p:spPr>
          <a:xfrm>
            <a:off x="8479825" y="1340195"/>
            <a:ext cx="264907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Minska permeabiliteten i cellmembranet</a:t>
            </a:r>
          </a:p>
        </p:txBody>
      </p:sp>
      <p:sp>
        <p:nvSpPr>
          <p:cNvPr id="13" name="Rektangel 12">
            <a:extLst>
              <a:ext uri="{FF2B5EF4-FFF2-40B4-BE49-F238E27FC236}">
                <a16:creationId xmlns:a16="http://schemas.microsoft.com/office/drawing/2014/main" id="{E5D7E6DA-8E41-4B0C-ADD0-7D7768B6AF4D}"/>
              </a:ext>
            </a:extLst>
          </p:cNvPr>
          <p:cNvSpPr/>
          <p:nvPr/>
        </p:nvSpPr>
        <p:spPr>
          <a:xfrm>
            <a:off x="5846589" y="5105661"/>
            <a:ext cx="2030506" cy="369332"/>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ruta 13">
            <a:extLst>
              <a:ext uri="{FF2B5EF4-FFF2-40B4-BE49-F238E27FC236}">
                <a16:creationId xmlns:a16="http://schemas.microsoft.com/office/drawing/2014/main" id="{C56CAD99-9F79-4534-8DA7-09560BEB3748}"/>
              </a:ext>
            </a:extLst>
          </p:cNvPr>
          <p:cNvSpPr txBox="1"/>
          <p:nvPr/>
        </p:nvSpPr>
        <p:spPr>
          <a:xfrm>
            <a:off x="5841614" y="5074883"/>
            <a:ext cx="2483063"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Alternativt protein</a:t>
            </a:r>
          </a:p>
        </p:txBody>
      </p:sp>
      <p:sp>
        <p:nvSpPr>
          <p:cNvPr id="15" name="textruta 14">
            <a:extLst>
              <a:ext uri="{FF2B5EF4-FFF2-40B4-BE49-F238E27FC236}">
                <a16:creationId xmlns:a16="http://schemas.microsoft.com/office/drawing/2014/main" id="{E518DAE6-52A8-4A97-A55D-673FABDC840C}"/>
              </a:ext>
            </a:extLst>
          </p:cNvPr>
          <p:cNvSpPr txBox="1"/>
          <p:nvPr/>
        </p:nvSpPr>
        <p:spPr>
          <a:xfrm>
            <a:off x="3074535" y="2276417"/>
            <a:ext cx="168088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Förstöra antibiotikan</a:t>
            </a:r>
          </a:p>
        </p:txBody>
      </p:sp>
      <p:sp>
        <p:nvSpPr>
          <p:cNvPr id="18" name="Rektangel 17">
            <a:extLst>
              <a:ext uri="{FF2B5EF4-FFF2-40B4-BE49-F238E27FC236}">
                <a16:creationId xmlns:a16="http://schemas.microsoft.com/office/drawing/2014/main" id="{A1501454-B9BE-4BD6-937F-41729CBE0FFA}"/>
              </a:ext>
            </a:extLst>
          </p:cNvPr>
          <p:cNvSpPr/>
          <p:nvPr/>
        </p:nvSpPr>
        <p:spPr>
          <a:xfrm>
            <a:off x="4961741" y="2521493"/>
            <a:ext cx="1554446" cy="425456"/>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ktangel 18">
            <a:extLst>
              <a:ext uri="{FF2B5EF4-FFF2-40B4-BE49-F238E27FC236}">
                <a16:creationId xmlns:a16="http://schemas.microsoft.com/office/drawing/2014/main" id="{9F825885-75B5-4FA0-9358-7F84F79B6F23}"/>
              </a:ext>
            </a:extLst>
          </p:cNvPr>
          <p:cNvSpPr/>
          <p:nvPr/>
        </p:nvSpPr>
        <p:spPr>
          <a:xfrm>
            <a:off x="4759768" y="2946949"/>
            <a:ext cx="1081846" cy="45719"/>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ktangel 19">
            <a:extLst>
              <a:ext uri="{FF2B5EF4-FFF2-40B4-BE49-F238E27FC236}">
                <a16:creationId xmlns:a16="http://schemas.microsoft.com/office/drawing/2014/main" id="{FB7EA42F-3D6F-4D54-978B-671FC642B44F}"/>
              </a:ext>
            </a:extLst>
          </p:cNvPr>
          <p:cNvSpPr/>
          <p:nvPr/>
        </p:nvSpPr>
        <p:spPr>
          <a:xfrm>
            <a:off x="5244353" y="2946949"/>
            <a:ext cx="147918" cy="87881"/>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ruta 20">
            <a:extLst>
              <a:ext uri="{FF2B5EF4-FFF2-40B4-BE49-F238E27FC236}">
                <a16:creationId xmlns:a16="http://schemas.microsoft.com/office/drawing/2014/main" id="{3FB21BE0-4AD4-4DC1-A5F5-78A88909492C}"/>
              </a:ext>
            </a:extLst>
          </p:cNvPr>
          <p:cNvSpPr txBox="1"/>
          <p:nvPr/>
        </p:nvSpPr>
        <p:spPr>
          <a:xfrm>
            <a:off x="4759768" y="4009188"/>
            <a:ext cx="145787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Modifiera antibiotikan</a:t>
            </a:r>
          </a:p>
        </p:txBody>
      </p:sp>
      <p:sp>
        <p:nvSpPr>
          <p:cNvPr id="10" name="Frihandsfigur 6">
            <a:extLst>
              <a:ext uri="{FF2B5EF4-FFF2-40B4-BE49-F238E27FC236}">
                <a16:creationId xmlns:a16="http://schemas.microsoft.com/office/drawing/2014/main" id="{481F705E-40C4-40D2-8A7A-6273F79B2B86}"/>
              </a:ext>
            </a:extLst>
          </p:cNvPr>
          <p:cNvSpPr/>
          <p:nvPr/>
        </p:nvSpPr>
        <p:spPr>
          <a:xfrm>
            <a:off x="-8390606" y="-3155678"/>
            <a:ext cx="31220227" cy="18908486"/>
          </a:xfrm>
          <a:custGeom>
            <a:avLst/>
            <a:gdLst>
              <a:gd name="connsiteX0" fmla="*/ 15331622 w 31220227"/>
              <a:gd name="connsiteY0" fmla="*/ 6569529 h 18908486"/>
              <a:gd name="connsiteX1" fmla="*/ 13940972 w 31220227"/>
              <a:gd name="connsiteY1" fmla="*/ 7901770 h 18908486"/>
              <a:gd name="connsiteX2" fmla="*/ 15331622 w 31220227"/>
              <a:gd name="connsiteY2" fmla="*/ 9234011 h 18908486"/>
              <a:gd name="connsiteX3" fmla="*/ 16722271 w 31220227"/>
              <a:gd name="connsiteY3" fmla="*/ 7901770 h 18908486"/>
              <a:gd name="connsiteX4" fmla="*/ 15331622 w 31220227"/>
              <a:gd name="connsiteY4" fmla="*/ 6569529 h 18908486"/>
              <a:gd name="connsiteX5" fmla="*/ 0 w 31220227"/>
              <a:gd name="connsiteY5" fmla="*/ 0 h 18908486"/>
              <a:gd name="connsiteX6" fmla="*/ 31220227 w 31220227"/>
              <a:gd name="connsiteY6" fmla="*/ 0 h 18908486"/>
              <a:gd name="connsiteX7" fmla="*/ 31220227 w 31220227"/>
              <a:gd name="connsiteY7" fmla="*/ 18908486 h 18908486"/>
              <a:gd name="connsiteX8" fmla="*/ 0 w 31220227"/>
              <a:gd name="connsiteY8" fmla="*/ 18908486 h 189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0227" h="18908486">
                <a:moveTo>
                  <a:pt x="15331622" y="6569529"/>
                </a:moveTo>
                <a:cubicBezTo>
                  <a:pt x="14563587" y="6569529"/>
                  <a:pt x="13940972" y="7165994"/>
                  <a:pt x="13940972" y="7901770"/>
                </a:cubicBezTo>
                <a:cubicBezTo>
                  <a:pt x="13940972" y="8637546"/>
                  <a:pt x="14563587" y="9234011"/>
                  <a:pt x="15331622" y="9234011"/>
                </a:cubicBezTo>
                <a:cubicBezTo>
                  <a:pt x="16099656" y="9234011"/>
                  <a:pt x="16722271" y="8637546"/>
                  <a:pt x="16722271" y="7901770"/>
                </a:cubicBezTo>
                <a:cubicBezTo>
                  <a:pt x="16722271" y="7165994"/>
                  <a:pt x="16099656" y="6569529"/>
                  <a:pt x="15331622" y="6569529"/>
                </a:cubicBezTo>
                <a:close/>
                <a:moveTo>
                  <a:pt x="0" y="0"/>
                </a:moveTo>
                <a:lnTo>
                  <a:pt x="31220227" y="0"/>
                </a:lnTo>
                <a:lnTo>
                  <a:pt x="31220227" y="18908486"/>
                </a:lnTo>
                <a:lnTo>
                  <a:pt x="0" y="18908486"/>
                </a:lnTo>
                <a:close/>
              </a:path>
            </a:pathLst>
          </a:custGeom>
          <a:solidFill>
            <a:srgbClr val="282828">
              <a:alpha val="3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14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4A7BD8C-A4A2-4D70-BE97-4E8E3A4B5E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2" y="0"/>
            <a:ext cx="12190288" cy="6858000"/>
          </a:xfrm>
          <a:prstGeom prst="rect">
            <a:avLst/>
          </a:prstGeom>
        </p:spPr>
      </p:pic>
      <p:sp>
        <p:nvSpPr>
          <p:cNvPr id="2" name="Rubrik 1"/>
          <p:cNvSpPr>
            <a:spLocks noGrp="1"/>
          </p:cNvSpPr>
          <p:nvPr>
            <p:ph type="ctrTitle"/>
          </p:nvPr>
        </p:nvSpPr>
        <p:spPr>
          <a:xfrm>
            <a:off x="160069" y="1078821"/>
            <a:ext cx="11871862" cy="853394"/>
          </a:xfrm>
        </p:spPr>
        <p:txBody>
          <a:bodyPr vert="horz" lIns="91440" tIns="45720" rIns="91440" bIns="45720" rtlCol="0" anchor="b">
            <a:noAutofit/>
          </a:bodyPr>
          <a:lstStyle/>
          <a:p>
            <a:r>
              <a:rPr lang="en-US" dirty="0" err="1"/>
              <a:t>Hur</a:t>
            </a:r>
            <a:r>
              <a:rPr lang="en-US" dirty="0"/>
              <a:t> </a:t>
            </a:r>
            <a:r>
              <a:rPr lang="en-US" dirty="0" err="1"/>
              <a:t>fungerar</a:t>
            </a:r>
            <a:r>
              <a:rPr lang="en-US" dirty="0"/>
              <a:t> </a:t>
            </a:r>
            <a:r>
              <a:rPr lang="en-US" dirty="0" err="1"/>
              <a:t>antibiotika</a:t>
            </a:r>
            <a:r>
              <a:rPr lang="en-US" dirty="0"/>
              <a:t> </a:t>
            </a:r>
            <a:br>
              <a:rPr lang="en-US" dirty="0"/>
            </a:br>
            <a:r>
              <a:rPr lang="en-US" dirty="0" err="1"/>
              <a:t>och</a:t>
            </a:r>
            <a:r>
              <a:rPr lang="en-US" dirty="0"/>
              <a:t> </a:t>
            </a:r>
            <a:r>
              <a:rPr lang="en-US" dirty="0" err="1"/>
              <a:t>antibiotikaresistens</a:t>
            </a:r>
            <a:r>
              <a:rPr lang="en-US" dirty="0"/>
              <a:t>?</a:t>
            </a:r>
          </a:p>
        </p:txBody>
      </p:sp>
      <p:sp>
        <p:nvSpPr>
          <p:cNvPr id="6" name="Rektangel 5">
            <a:extLst>
              <a:ext uri="{FF2B5EF4-FFF2-40B4-BE49-F238E27FC236}">
                <a16:creationId xmlns:a16="http://schemas.microsoft.com/office/drawing/2014/main" id="{D2ABF538-13B8-4D2B-94A6-2FA4DF581136}"/>
              </a:ext>
            </a:extLst>
          </p:cNvPr>
          <p:cNvSpPr/>
          <p:nvPr/>
        </p:nvSpPr>
        <p:spPr>
          <a:xfrm>
            <a:off x="11152908" y="6422963"/>
            <a:ext cx="879023" cy="276999"/>
          </a:xfrm>
          <a:prstGeom prst="rect">
            <a:avLst/>
          </a:prstGeom>
        </p:spPr>
        <p:txBody>
          <a:bodyPr wrap="none">
            <a:spAutoFit/>
          </a:bodyPr>
          <a:lstStyle/>
          <a:p>
            <a:r>
              <a:rPr lang="sv-SE" sz="1200" dirty="0">
                <a:solidFill>
                  <a:schemeClr val="bg1"/>
                </a:solidFill>
                <a:cs typeface="Calibri"/>
              </a:rPr>
              <a:t>pexels.com</a:t>
            </a:r>
            <a:endParaRPr lang="sv-SE" sz="1200" dirty="0">
              <a:solidFill>
                <a:schemeClr val="bg1"/>
              </a:solidFill>
            </a:endParaRPr>
          </a:p>
        </p:txBody>
      </p:sp>
    </p:spTree>
    <p:extLst>
      <p:ext uri="{BB962C8B-B14F-4D97-AF65-F5344CB8AC3E}">
        <p14:creationId xmlns:p14="http://schemas.microsoft.com/office/powerpoint/2010/main" val="1069148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4742" y="308473"/>
            <a:ext cx="11567710" cy="1325563"/>
          </a:xfrm>
        </p:spPr>
        <p:txBody>
          <a:bodyPr/>
          <a:lstStyle/>
          <a:p>
            <a:r>
              <a:rPr lang="sv-SE" dirty="0"/>
              <a:t>Hur fungerar bakteriernas resistensmekanismer?</a:t>
            </a:r>
          </a:p>
        </p:txBody>
      </p:sp>
      <p:sp>
        <p:nvSpPr>
          <p:cNvPr id="5" name="textruta 4"/>
          <p:cNvSpPr txBox="1"/>
          <p:nvPr/>
        </p:nvSpPr>
        <p:spPr>
          <a:xfrm>
            <a:off x="396606" y="1463121"/>
            <a:ext cx="2754217"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Bakterierna 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Pumpa ut antibiotika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Minska  permeabiliteten i cellmembranet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Förstöra antibiotikan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Modifiera antibiotikan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Kamouflera antibiotikans mål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Uttrycka nya/alternativa proteiner</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upp 8">
            <a:extLst>
              <a:ext uri="{FF2B5EF4-FFF2-40B4-BE49-F238E27FC236}">
                <a16:creationId xmlns:a16="http://schemas.microsoft.com/office/drawing/2014/main" id="{6805EDCA-109D-4B01-B64A-FF430660C9BF}"/>
              </a:ext>
            </a:extLst>
          </p:cNvPr>
          <p:cNvGrpSpPr/>
          <p:nvPr/>
        </p:nvGrpSpPr>
        <p:grpSpPr>
          <a:xfrm>
            <a:off x="2896402" y="1235306"/>
            <a:ext cx="8989515" cy="4853522"/>
            <a:chOff x="2896402" y="1235306"/>
            <a:chExt cx="8989515" cy="4853522"/>
          </a:xfrm>
        </p:grpSpPr>
        <p:pic>
          <p:nvPicPr>
            <p:cNvPr id="3" name="Bildobjekt 2">
              <a:extLst>
                <a:ext uri="{FF2B5EF4-FFF2-40B4-BE49-F238E27FC236}">
                  <a16:creationId xmlns:a16="http://schemas.microsoft.com/office/drawing/2014/main" id="{EC99A8A6-0235-46BF-BD30-ACBC69056CC4}"/>
                </a:ext>
              </a:extLst>
            </p:cNvPr>
            <p:cNvPicPr>
              <a:picLocks noChangeAspect="1"/>
            </p:cNvPicPr>
            <p:nvPr/>
          </p:nvPicPr>
          <p:blipFill>
            <a:blip r:embed="rId3"/>
            <a:stretch>
              <a:fillRect/>
            </a:stretch>
          </p:blipFill>
          <p:spPr>
            <a:xfrm>
              <a:off x="2896402" y="1235306"/>
              <a:ext cx="8989515" cy="4853522"/>
            </a:xfrm>
            <a:prstGeom prst="rect">
              <a:avLst/>
            </a:prstGeom>
          </p:spPr>
        </p:pic>
        <p:sp>
          <p:nvSpPr>
            <p:cNvPr id="8" name="Rektangel 7">
              <a:extLst>
                <a:ext uri="{FF2B5EF4-FFF2-40B4-BE49-F238E27FC236}">
                  <a16:creationId xmlns:a16="http://schemas.microsoft.com/office/drawing/2014/main" id="{4305D894-5AEF-434D-92BF-F22DCFD26A77}"/>
                </a:ext>
              </a:extLst>
            </p:cNvPr>
            <p:cNvSpPr/>
            <p:nvPr/>
          </p:nvSpPr>
          <p:spPr>
            <a:xfrm>
              <a:off x="7219508" y="3256847"/>
              <a:ext cx="2210339" cy="505124"/>
            </a:xfrm>
            <a:prstGeom prst="rect">
              <a:avLst/>
            </a:prstGeom>
            <a:solidFill>
              <a:srgbClr val="F6F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ruta 3">
              <a:extLst>
                <a:ext uri="{FF2B5EF4-FFF2-40B4-BE49-F238E27FC236}">
                  <a16:creationId xmlns:a16="http://schemas.microsoft.com/office/drawing/2014/main" id="{EC2C0184-F6CA-4641-B2D0-58E4089196D1}"/>
                </a:ext>
              </a:extLst>
            </p:cNvPr>
            <p:cNvSpPr txBox="1"/>
            <p:nvPr/>
          </p:nvSpPr>
          <p:spPr>
            <a:xfrm>
              <a:off x="8348158" y="3549477"/>
              <a:ext cx="156998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Kamouflera målet</a:t>
              </a:r>
            </a:p>
          </p:txBody>
        </p:sp>
      </p:grpSp>
      <p:sp>
        <p:nvSpPr>
          <p:cNvPr id="7" name="textruta 6">
            <a:extLst>
              <a:ext uri="{FF2B5EF4-FFF2-40B4-BE49-F238E27FC236}">
                <a16:creationId xmlns:a16="http://schemas.microsoft.com/office/drawing/2014/main" id="{E6735FA4-CE3E-42D2-AC01-8D1F00105101}"/>
              </a:ext>
            </a:extLst>
          </p:cNvPr>
          <p:cNvSpPr txBox="1"/>
          <p:nvPr/>
        </p:nvSpPr>
        <p:spPr>
          <a:xfrm>
            <a:off x="4759768" y="1567673"/>
            <a:ext cx="183906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C00336B-C9A9-47E1-8E47-F69B2B78D5F5}"/>
              </a:ext>
            </a:extLst>
          </p:cNvPr>
          <p:cNvSpPr txBox="1"/>
          <p:nvPr/>
        </p:nvSpPr>
        <p:spPr>
          <a:xfrm>
            <a:off x="7170202" y="2400570"/>
            <a:ext cx="1309623" cy="677108"/>
          </a:xfrm>
          <a:prstGeom prst="rect">
            <a:avLst/>
          </a:prstGeom>
          <a:solidFill>
            <a:srgbClr val="F6F6A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Pumpa ut antibiotika</a:t>
            </a:r>
          </a:p>
        </p:txBody>
      </p:sp>
      <p:sp>
        <p:nvSpPr>
          <p:cNvPr id="11" name="textruta 10">
            <a:extLst>
              <a:ext uri="{FF2B5EF4-FFF2-40B4-BE49-F238E27FC236}">
                <a16:creationId xmlns:a16="http://schemas.microsoft.com/office/drawing/2014/main" id="{7A742F7C-954E-40DB-AE34-D0AE1F96FC81}"/>
              </a:ext>
            </a:extLst>
          </p:cNvPr>
          <p:cNvSpPr txBox="1"/>
          <p:nvPr/>
        </p:nvSpPr>
        <p:spPr>
          <a:xfrm>
            <a:off x="8593580" y="1566343"/>
            <a:ext cx="183906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ruta 11">
            <a:extLst>
              <a:ext uri="{FF2B5EF4-FFF2-40B4-BE49-F238E27FC236}">
                <a16:creationId xmlns:a16="http://schemas.microsoft.com/office/drawing/2014/main" id="{236B4236-9256-434A-9D41-99D2BFD26616}"/>
              </a:ext>
            </a:extLst>
          </p:cNvPr>
          <p:cNvSpPr txBox="1"/>
          <p:nvPr/>
        </p:nvSpPr>
        <p:spPr>
          <a:xfrm>
            <a:off x="8479825" y="1340195"/>
            <a:ext cx="264907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Minska permeabiliteten i cellmembranet</a:t>
            </a:r>
          </a:p>
        </p:txBody>
      </p:sp>
      <p:sp>
        <p:nvSpPr>
          <p:cNvPr id="13" name="Rektangel 12">
            <a:extLst>
              <a:ext uri="{FF2B5EF4-FFF2-40B4-BE49-F238E27FC236}">
                <a16:creationId xmlns:a16="http://schemas.microsoft.com/office/drawing/2014/main" id="{E5D7E6DA-8E41-4B0C-ADD0-7D7768B6AF4D}"/>
              </a:ext>
            </a:extLst>
          </p:cNvPr>
          <p:cNvSpPr/>
          <p:nvPr/>
        </p:nvSpPr>
        <p:spPr>
          <a:xfrm>
            <a:off x="5846589" y="5105661"/>
            <a:ext cx="2030506" cy="369332"/>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ruta 13">
            <a:extLst>
              <a:ext uri="{FF2B5EF4-FFF2-40B4-BE49-F238E27FC236}">
                <a16:creationId xmlns:a16="http://schemas.microsoft.com/office/drawing/2014/main" id="{C56CAD99-9F79-4534-8DA7-09560BEB3748}"/>
              </a:ext>
            </a:extLst>
          </p:cNvPr>
          <p:cNvSpPr txBox="1"/>
          <p:nvPr/>
        </p:nvSpPr>
        <p:spPr>
          <a:xfrm>
            <a:off x="5841614" y="5074883"/>
            <a:ext cx="2483063"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Alternativt protein</a:t>
            </a:r>
          </a:p>
        </p:txBody>
      </p:sp>
      <p:sp>
        <p:nvSpPr>
          <p:cNvPr id="15" name="textruta 14">
            <a:extLst>
              <a:ext uri="{FF2B5EF4-FFF2-40B4-BE49-F238E27FC236}">
                <a16:creationId xmlns:a16="http://schemas.microsoft.com/office/drawing/2014/main" id="{E518DAE6-52A8-4A97-A55D-673FABDC840C}"/>
              </a:ext>
            </a:extLst>
          </p:cNvPr>
          <p:cNvSpPr txBox="1"/>
          <p:nvPr/>
        </p:nvSpPr>
        <p:spPr>
          <a:xfrm>
            <a:off x="3074535" y="2276417"/>
            <a:ext cx="168088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Förstöra antibiotikan</a:t>
            </a:r>
          </a:p>
        </p:txBody>
      </p:sp>
      <p:sp>
        <p:nvSpPr>
          <p:cNvPr id="18" name="Rektangel 17">
            <a:extLst>
              <a:ext uri="{FF2B5EF4-FFF2-40B4-BE49-F238E27FC236}">
                <a16:creationId xmlns:a16="http://schemas.microsoft.com/office/drawing/2014/main" id="{A1501454-B9BE-4BD6-937F-41729CBE0FFA}"/>
              </a:ext>
            </a:extLst>
          </p:cNvPr>
          <p:cNvSpPr/>
          <p:nvPr/>
        </p:nvSpPr>
        <p:spPr>
          <a:xfrm>
            <a:off x="4961741" y="2521493"/>
            <a:ext cx="1554446" cy="425456"/>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ktangel 18">
            <a:extLst>
              <a:ext uri="{FF2B5EF4-FFF2-40B4-BE49-F238E27FC236}">
                <a16:creationId xmlns:a16="http://schemas.microsoft.com/office/drawing/2014/main" id="{9F825885-75B5-4FA0-9358-7F84F79B6F23}"/>
              </a:ext>
            </a:extLst>
          </p:cNvPr>
          <p:cNvSpPr/>
          <p:nvPr/>
        </p:nvSpPr>
        <p:spPr>
          <a:xfrm>
            <a:off x="4759768" y="2946949"/>
            <a:ext cx="1081846" cy="45719"/>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ktangel 19">
            <a:extLst>
              <a:ext uri="{FF2B5EF4-FFF2-40B4-BE49-F238E27FC236}">
                <a16:creationId xmlns:a16="http://schemas.microsoft.com/office/drawing/2014/main" id="{FB7EA42F-3D6F-4D54-978B-671FC642B44F}"/>
              </a:ext>
            </a:extLst>
          </p:cNvPr>
          <p:cNvSpPr/>
          <p:nvPr/>
        </p:nvSpPr>
        <p:spPr>
          <a:xfrm>
            <a:off x="5244353" y="2946949"/>
            <a:ext cx="147918" cy="87881"/>
          </a:xfrm>
          <a:prstGeom prst="rect">
            <a:avLst/>
          </a:prstGeom>
          <a:solidFill>
            <a:srgbClr val="F6F6AB"/>
          </a:solidFill>
          <a:ln>
            <a:solidFill>
              <a:srgbClr val="F6F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ruta 20">
            <a:extLst>
              <a:ext uri="{FF2B5EF4-FFF2-40B4-BE49-F238E27FC236}">
                <a16:creationId xmlns:a16="http://schemas.microsoft.com/office/drawing/2014/main" id="{3FB21BE0-4AD4-4DC1-A5F5-78A88909492C}"/>
              </a:ext>
            </a:extLst>
          </p:cNvPr>
          <p:cNvSpPr txBox="1"/>
          <p:nvPr/>
        </p:nvSpPr>
        <p:spPr>
          <a:xfrm>
            <a:off x="4759768" y="4009188"/>
            <a:ext cx="145787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prstClr val="black"/>
                </a:solidFill>
                <a:effectLst/>
                <a:uLnTx/>
                <a:uFillTx/>
                <a:latin typeface="Calibri" panose="020F0502020204030204"/>
                <a:ea typeface="+mn-ea"/>
                <a:cs typeface="+mn-cs"/>
              </a:rPr>
              <a:t>Modifiera antibiotikan</a:t>
            </a:r>
          </a:p>
        </p:txBody>
      </p:sp>
    </p:spTree>
    <p:extLst>
      <p:ext uri="{BB962C8B-B14F-4D97-AF65-F5344CB8AC3E}">
        <p14:creationId xmlns:p14="http://schemas.microsoft.com/office/powerpoint/2010/main" val="3946871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5DF608FD-9614-49A9-905F-E2BAC61C85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 y="0"/>
            <a:ext cx="12190288" cy="6858000"/>
          </a:xfrm>
          <a:prstGeom prst="rect">
            <a:avLst/>
          </a:prstGeom>
        </p:spPr>
      </p:pic>
      <p:sp>
        <p:nvSpPr>
          <p:cNvPr id="2" name="Rubrik 1">
            <a:extLst>
              <a:ext uri="{FF2B5EF4-FFF2-40B4-BE49-F238E27FC236}">
                <a16:creationId xmlns:a16="http://schemas.microsoft.com/office/drawing/2014/main" id="{703ADF61-F2CE-4AD8-9EE3-387EA5622BAA}"/>
              </a:ext>
            </a:extLst>
          </p:cNvPr>
          <p:cNvSpPr>
            <a:spLocks noGrp="1"/>
          </p:cNvSpPr>
          <p:nvPr>
            <p:ph type="title"/>
          </p:nvPr>
        </p:nvSpPr>
        <p:spPr>
          <a:xfrm>
            <a:off x="807425" y="214739"/>
            <a:ext cx="10628671" cy="980078"/>
          </a:xfrm>
        </p:spPr>
        <p:txBody>
          <a:bodyPr>
            <a:normAutofit/>
          </a:bodyPr>
          <a:lstStyle/>
          <a:p>
            <a:pPr algn="ctr"/>
            <a:r>
              <a:rPr lang="en-US" sz="4000" dirty="0" err="1">
                <a:cs typeface="Calibri Light"/>
              </a:rPr>
              <a:t>Hur</a:t>
            </a:r>
            <a:r>
              <a:rPr lang="en-US" sz="4000" dirty="0">
                <a:cs typeface="Calibri Light"/>
              </a:rPr>
              <a:t> </a:t>
            </a:r>
            <a:r>
              <a:rPr lang="en-US" sz="4000" dirty="0" err="1">
                <a:cs typeface="Calibri Light"/>
              </a:rPr>
              <a:t>påverkar</a:t>
            </a:r>
            <a:r>
              <a:rPr lang="en-US" sz="4000" dirty="0">
                <a:cs typeface="Calibri Light"/>
              </a:rPr>
              <a:t> </a:t>
            </a:r>
            <a:r>
              <a:rPr lang="en-US" sz="4000" dirty="0" err="1">
                <a:cs typeface="Calibri Light"/>
              </a:rPr>
              <a:t>en</a:t>
            </a:r>
            <a:r>
              <a:rPr lang="en-US" sz="4000" dirty="0">
                <a:cs typeface="Calibri Light"/>
              </a:rPr>
              <a:t> </a:t>
            </a:r>
            <a:r>
              <a:rPr lang="en-US" sz="4000" dirty="0" err="1">
                <a:cs typeface="Calibri Light"/>
              </a:rPr>
              <a:t>antibiotikabehandling</a:t>
            </a:r>
            <a:r>
              <a:rPr lang="en-US" sz="4000" dirty="0">
                <a:cs typeface="Calibri Light"/>
              </a:rPr>
              <a:t> </a:t>
            </a:r>
            <a:r>
              <a:rPr lang="en-US" sz="4000" dirty="0" err="1">
                <a:cs typeface="Calibri Light"/>
              </a:rPr>
              <a:t>individen</a:t>
            </a:r>
            <a:r>
              <a:rPr lang="en-US" sz="4000" dirty="0">
                <a:cs typeface="Calibri Light"/>
              </a:rPr>
              <a:t>?</a:t>
            </a:r>
            <a:endParaRPr lang="sv-SE" sz="4000" dirty="0"/>
          </a:p>
        </p:txBody>
      </p:sp>
      <p:sp>
        <p:nvSpPr>
          <p:cNvPr id="6" name="Rektangel med rundade hörn 4">
            <a:extLst>
              <a:ext uri="{FF2B5EF4-FFF2-40B4-BE49-F238E27FC236}">
                <a16:creationId xmlns:a16="http://schemas.microsoft.com/office/drawing/2014/main" id="{440AA857-B6B4-48E4-8485-9D60C280979C}"/>
              </a:ext>
            </a:extLst>
          </p:cNvPr>
          <p:cNvSpPr/>
          <p:nvPr/>
        </p:nvSpPr>
        <p:spPr>
          <a:xfrm>
            <a:off x="3057510" y="1409556"/>
            <a:ext cx="6128499" cy="3499328"/>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Bef>
                <a:spcPts val="1000"/>
              </a:spcBef>
              <a:buFont typeface="Arial" panose="020B0604020202020204" pitchFamily="34" charset="0"/>
              <a:buChar char="•"/>
            </a:pPr>
            <a:r>
              <a:rPr lang="sv-SE" sz="2800" dirty="0">
                <a:solidFill>
                  <a:schemeClr val="tx1"/>
                </a:solidFill>
              </a:rPr>
              <a:t>Antibiotika dödar de patogena bakterierna och individen blir frisk.</a:t>
            </a:r>
          </a:p>
          <a:p>
            <a:pPr marL="457200" indent="-457200">
              <a:spcBef>
                <a:spcPts val="1000"/>
              </a:spcBef>
              <a:buFont typeface="Arial" panose="020B0604020202020204" pitchFamily="34" charset="0"/>
              <a:buChar char="•"/>
            </a:pPr>
            <a:r>
              <a:rPr lang="sv-SE" sz="2800" dirty="0">
                <a:solidFill>
                  <a:schemeClr val="tx1"/>
                </a:solidFill>
              </a:rPr>
              <a:t>Antibiotikabehandlingen kan misslyckas.</a:t>
            </a:r>
          </a:p>
          <a:p>
            <a:pPr marL="457200" indent="-457200">
              <a:spcBef>
                <a:spcPts val="1000"/>
              </a:spcBef>
              <a:buFont typeface="Arial" panose="020B0604020202020204" pitchFamily="34" charset="0"/>
              <a:buChar char="•"/>
            </a:pPr>
            <a:r>
              <a:rPr lang="sv-SE" sz="2800" dirty="0">
                <a:solidFill>
                  <a:schemeClr val="tx1"/>
                </a:solidFill>
              </a:rPr>
              <a:t>Antibiotika kan påverka normalfloran…</a:t>
            </a:r>
          </a:p>
        </p:txBody>
      </p:sp>
      <p:sp>
        <p:nvSpPr>
          <p:cNvPr id="5" name="Rektangel 4">
            <a:extLst>
              <a:ext uri="{FF2B5EF4-FFF2-40B4-BE49-F238E27FC236}">
                <a16:creationId xmlns:a16="http://schemas.microsoft.com/office/drawing/2014/main" id="{29894FA8-F0C5-4BEF-934E-0DF5CC4A6C8D}"/>
              </a:ext>
            </a:extLst>
          </p:cNvPr>
          <p:cNvSpPr/>
          <p:nvPr/>
        </p:nvSpPr>
        <p:spPr>
          <a:xfrm>
            <a:off x="11152908" y="6422963"/>
            <a:ext cx="879023" cy="276999"/>
          </a:xfrm>
          <a:prstGeom prst="rect">
            <a:avLst/>
          </a:prstGeom>
        </p:spPr>
        <p:txBody>
          <a:bodyPr wrap="none">
            <a:spAutoFit/>
          </a:bodyPr>
          <a:lstStyle/>
          <a:p>
            <a:r>
              <a:rPr lang="sv-SE" sz="1200" dirty="0">
                <a:solidFill>
                  <a:schemeClr val="bg1"/>
                </a:solidFill>
                <a:cs typeface="Calibri"/>
              </a:rPr>
              <a:t>pexels.com</a:t>
            </a:r>
            <a:endParaRPr lang="sv-SE" sz="1200" dirty="0">
              <a:solidFill>
                <a:schemeClr val="bg1"/>
              </a:solidFill>
            </a:endParaRPr>
          </a:p>
        </p:txBody>
      </p:sp>
    </p:spTree>
    <p:extLst>
      <p:ext uri="{BB962C8B-B14F-4D97-AF65-F5344CB8AC3E}">
        <p14:creationId xmlns:p14="http://schemas.microsoft.com/office/powerpoint/2010/main" val="112958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A5145D-13DF-4C1A-AD58-6AB5E374A903}"/>
              </a:ext>
            </a:extLst>
          </p:cNvPr>
          <p:cNvSpPr>
            <a:spLocks noGrp="1"/>
          </p:cNvSpPr>
          <p:nvPr>
            <p:ph type="title"/>
          </p:nvPr>
        </p:nvSpPr>
        <p:spPr>
          <a:xfrm>
            <a:off x="838200" y="337763"/>
            <a:ext cx="10515600" cy="1190487"/>
          </a:xfrm>
        </p:spPr>
        <p:txBody>
          <a:bodyPr>
            <a:normAutofit/>
          </a:bodyPr>
          <a:lstStyle/>
          <a:p>
            <a:r>
              <a:rPr lang="sv-SE" sz="4000" dirty="0"/>
              <a:t>Hur påverkas normalfloran vid en antibiotikabehandling?</a:t>
            </a:r>
            <a:endParaRPr lang="en-SE" sz="4000" dirty="0"/>
          </a:p>
        </p:txBody>
      </p:sp>
      <p:grpSp>
        <p:nvGrpSpPr>
          <p:cNvPr id="3" name="Grupp 2">
            <a:extLst>
              <a:ext uri="{FF2B5EF4-FFF2-40B4-BE49-F238E27FC236}">
                <a16:creationId xmlns:a16="http://schemas.microsoft.com/office/drawing/2014/main" id="{039C2563-02BF-4743-A8F0-B493EC8165CA}"/>
              </a:ext>
            </a:extLst>
          </p:cNvPr>
          <p:cNvGrpSpPr>
            <a:grpSpLocks noChangeAspect="1"/>
          </p:cNvGrpSpPr>
          <p:nvPr/>
        </p:nvGrpSpPr>
        <p:grpSpPr>
          <a:xfrm>
            <a:off x="4266771" y="2280116"/>
            <a:ext cx="1834491" cy="1430353"/>
            <a:chOff x="2038350" y="1628775"/>
            <a:chExt cx="4410075" cy="3438525"/>
          </a:xfrm>
        </p:grpSpPr>
        <p:sp>
          <p:nvSpPr>
            <p:cNvPr id="4" name="Rektangel: rundade hörn 3">
              <a:extLst>
                <a:ext uri="{FF2B5EF4-FFF2-40B4-BE49-F238E27FC236}">
                  <a16:creationId xmlns:a16="http://schemas.microsoft.com/office/drawing/2014/main" id="{C4DAF23F-F81D-4391-A044-0756CB3250D9}"/>
                </a:ext>
              </a:extLst>
            </p:cNvPr>
            <p:cNvSpPr/>
            <p:nvPr/>
          </p:nvSpPr>
          <p:spPr>
            <a:xfrm>
              <a:off x="2038350" y="1628775"/>
              <a:ext cx="4410075" cy="3438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441BFD02-9D09-48DA-8E44-3584BA2119EC}"/>
                </a:ext>
              </a:extLst>
            </p:cNvPr>
            <p:cNvGrpSpPr/>
            <p:nvPr/>
          </p:nvGrpSpPr>
          <p:grpSpPr>
            <a:xfrm>
              <a:off x="2195081" y="2067698"/>
              <a:ext cx="3823934" cy="2755404"/>
              <a:chOff x="2195081" y="2067698"/>
              <a:chExt cx="3823934" cy="2755404"/>
            </a:xfrm>
          </p:grpSpPr>
          <p:sp>
            <p:nvSpPr>
              <p:cNvPr id="6" name="Flödesschema: Begränsare 5">
                <a:extLst>
                  <a:ext uri="{FF2B5EF4-FFF2-40B4-BE49-F238E27FC236}">
                    <a16:creationId xmlns:a16="http://schemas.microsoft.com/office/drawing/2014/main" id="{10BD6CF4-22D3-4150-AB3D-F5F1A35E012E}"/>
                  </a:ext>
                </a:extLst>
              </p:cNvPr>
              <p:cNvSpPr>
                <a:spLocks noChangeAspect="1"/>
              </p:cNvSpPr>
              <p:nvPr/>
            </p:nvSpPr>
            <p:spPr>
              <a:xfrm rot="2649125">
                <a:off x="4076906" y="2518879"/>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Flödesschema: Begränsare 5">
                <a:extLst>
                  <a:ext uri="{FF2B5EF4-FFF2-40B4-BE49-F238E27FC236}">
                    <a16:creationId xmlns:a16="http://schemas.microsoft.com/office/drawing/2014/main" id="{F1D5465E-5A6F-4589-9744-BF4DA0027628}"/>
                  </a:ext>
                </a:extLst>
              </p:cNvPr>
              <p:cNvSpPr>
                <a:spLocks noChangeAspect="1"/>
              </p:cNvSpPr>
              <p:nvPr/>
            </p:nvSpPr>
            <p:spPr>
              <a:xfrm rot="2649125">
                <a:off x="3358160" y="3534741"/>
                <a:ext cx="662940" cy="182880"/>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Flödesschema: Begränsare 5">
                <a:extLst>
                  <a:ext uri="{FF2B5EF4-FFF2-40B4-BE49-F238E27FC236}">
                    <a16:creationId xmlns:a16="http://schemas.microsoft.com/office/drawing/2014/main" id="{2F744D7E-5A17-4451-9011-C246C2AE6CBC}"/>
                  </a:ext>
                </a:extLst>
              </p:cNvPr>
              <p:cNvSpPr>
                <a:spLocks noChangeAspect="1"/>
              </p:cNvSpPr>
              <p:nvPr/>
            </p:nvSpPr>
            <p:spPr>
              <a:xfrm rot="2649125">
                <a:off x="2381759" y="3890586"/>
                <a:ext cx="662940" cy="182880"/>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Flödesschema: Begränsare 5">
                <a:extLst>
                  <a:ext uri="{FF2B5EF4-FFF2-40B4-BE49-F238E27FC236}">
                    <a16:creationId xmlns:a16="http://schemas.microsoft.com/office/drawing/2014/main" id="{49729F83-8C10-4D2F-9700-7A7EBF749890}"/>
                  </a:ext>
                </a:extLst>
              </p:cNvPr>
              <p:cNvSpPr>
                <a:spLocks noChangeAspect="1"/>
              </p:cNvSpPr>
              <p:nvPr/>
            </p:nvSpPr>
            <p:spPr>
              <a:xfrm rot="20520647">
                <a:off x="3026787" y="2863992"/>
                <a:ext cx="662940" cy="182880"/>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Flödesschema: Begränsare 5">
                <a:extLst>
                  <a:ext uri="{FF2B5EF4-FFF2-40B4-BE49-F238E27FC236}">
                    <a16:creationId xmlns:a16="http://schemas.microsoft.com/office/drawing/2014/main" id="{B81FC13F-A51A-44D2-BB38-047D9EF44323}"/>
                  </a:ext>
                </a:extLst>
              </p:cNvPr>
              <p:cNvSpPr>
                <a:spLocks noChangeAspect="1"/>
              </p:cNvSpPr>
              <p:nvPr/>
            </p:nvSpPr>
            <p:spPr>
              <a:xfrm rot="20520647">
                <a:off x="4240507" y="3502162"/>
                <a:ext cx="662940" cy="182880"/>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Flödesschema: Begränsare 5">
                <a:extLst>
                  <a:ext uri="{FF2B5EF4-FFF2-40B4-BE49-F238E27FC236}">
                    <a16:creationId xmlns:a16="http://schemas.microsoft.com/office/drawing/2014/main" id="{57AAA46C-A438-4035-B6E3-3354F5D848E6}"/>
                  </a:ext>
                </a:extLst>
              </p:cNvPr>
              <p:cNvSpPr>
                <a:spLocks noChangeAspect="1"/>
              </p:cNvSpPr>
              <p:nvPr/>
            </p:nvSpPr>
            <p:spPr>
              <a:xfrm rot="20520647">
                <a:off x="4870605" y="4080681"/>
                <a:ext cx="662940" cy="182880"/>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Flödesschema: Begränsare 5">
                <a:extLst>
                  <a:ext uri="{FF2B5EF4-FFF2-40B4-BE49-F238E27FC236}">
                    <a16:creationId xmlns:a16="http://schemas.microsoft.com/office/drawing/2014/main" id="{2356C5EB-0D32-4AA8-A4A0-CD1396DC1F1A}"/>
                  </a:ext>
                </a:extLst>
              </p:cNvPr>
              <p:cNvSpPr>
                <a:spLocks noChangeAspect="1"/>
              </p:cNvSpPr>
              <p:nvPr/>
            </p:nvSpPr>
            <p:spPr>
              <a:xfrm rot="20520647">
                <a:off x="3162514" y="4488093"/>
                <a:ext cx="662940" cy="182880"/>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Flödesschema: Begränsare 5">
                <a:extLst>
                  <a:ext uri="{FF2B5EF4-FFF2-40B4-BE49-F238E27FC236}">
                    <a16:creationId xmlns:a16="http://schemas.microsoft.com/office/drawing/2014/main" id="{60381425-BE1D-4047-9AF2-911E95E0AC79}"/>
                  </a:ext>
                </a:extLst>
              </p:cNvPr>
              <p:cNvSpPr>
                <a:spLocks noChangeAspect="1"/>
              </p:cNvSpPr>
              <p:nvPr/>
            </p:nvSpPr>
            <p:spPr>
              <a:xfrm rot="20520647">
                <a:off x="5235072" y="2862899"/>
                <a:ext cx="662940" cy="182880"/>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Flödesschema: Begränsare 5">
                <a:extLst>
                  <a:ext uri="{FF2B5EF4-FFF2-40B4-BE49-F238E27FC236}">
                    <a16:creationId xmlns:a16="http://schemas.microsoft.com/office/drawing/2014/main" id="{67199A4E-D238-487B-A28A-7C8BFA8599E2}"/>
                  </a:ext>
                </a:extLst>
              </p:cNvPr>
              <p:cNvSpPr>
                <a:spLocks noChangeAspect="1"/>
              </p:cNvSpPr>
              <p:nvPr/>
            </p:nvSpPr>
            <p:spPr>
              <a:xfrm rot="230544">
                <a:off x="4167411" y="4366259"/>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Flödesschema: Begränsare 5">
                <a:extLst>
                  <a:ext uri="{FF2B5EF4-FFF2-40B4-BE49-F238E27FC236}">
                    <a16:creationId xmlns:a16="http://schemas.microsoft.com/office/drawing/2014/main" id="{0878A129-3DF1-49F9-A75B-75EEF18E2CFA}"/>
                  </a:ext>
                </a:extLst>
              </p:cNvPr>
              <p:cNvSpPr>
                <a:spLocks noChangeAspect="1"/>
              </p:cNvSpPr>
              <p:nvPr/>
            </p:nvSpPr>
            <p:spPr>
              <a:xfrm rot="230544">
                <a:off x="2195081" y="3060660"/>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Flödesschema: Begränsare 5">
                <a:extLst>
                  <a:ext uri="{FF2B5EF4-FFF2-40B4-BE49-F238E27FC236}">
                    <a16:creationId xmlns:a16="http://schemas.microsoft.com/office/drawing/2014/main" id="{E6EAC7AC-0218-42D9-B4BB-B1A1E2A7A662}"/>
                  </a:ext>
                </a:extLst>
              </p:cNvPr>
              <p:cNvSpPr>
                <a:spLocks noChangeAspect="1"/>
              </p:cNvSpPr>
              <p:nvPr/>
            </p:nvSpPr>
            <p:spPr>
              <a:xfrm rot="230544">
                <a:off x="4699257" y="2067698"/>
                <a:ext cx="662940" cy="182880"/>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Flödesschema: Begränsare 5">
                <a:extLst>
                  <a:ext uri="{FF2B5EF4-FFF2-40B4-BE49-F238E27FC236}">
                    <a16:creationId xmlns:a16="http://schemas.microsoft.com/office/drawing/2014/main" id="{66A84F0D-A94E-4D01-961F-F25C25462780}"/>
                  </a:ext>
                </a:extLst>
              </p:cNvPr>
              <p:cNvSpPr>
                <a:spLocks noChangeAspect="1"/>
              </p:cNvSpPr>
              <p:nvPr/>
            </p:nvSpPr>
            <p:spPr>
              <a:xfrm rot="230544">
                <a:off x="5186959" y="4640222"/>
                <a:ext cx="662940" cy="182880"/>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Flödesschema: Begränsare 5">
                <a:extLst>
                  <a:ext uri="{FF2B5EF4-FFF2-40B4-BE49-F238E27FC236}">
                    <a16:creationId xmlns:a16="http://schemas.microsoft.com/office/drawing/2014/main" id="{A573B666-E8CE-4CAF-AADD-935DC4EAFBF1}"/>
                  </a:ext>
                </a:extLst>
              </p:cNvPr>
              <p:cNvSpPr>
                <a:spLocks noChangeAspect="1"/>
              </p:cNvSpPr>
              <p:nvPr/>
            </p:nvSpPr>
            <p:spPr>
              <a:xfrm rot="230544">
                <a:off x="5356075" y="3562805"/>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Flödesschema: Begränsare 5">
                <a:extLst>
                  <a:ext uri="{FF2B5EF4-FFF2-40B4-BE49-F238E27FC236}">
                    <a16:creationId xmlns:a16="http://schemas.microsoft.com/office/drawing/2014/main" id="{7E12064B-423B-476A-8EB7-49C2B51EB598}"/>
                  </a:ext>
                </a:extLst>
              </p:cNvPr>
              <p:cNvSpPr>
                <a:spLocks noChangeAspect="1"/>
              </p:cNvSpPr>
              <p:nvPr/>
            </p:nvSpPr>
            <p:spPr>
              <a:xfrm rot="230544">
                <a:off x="3235987" y="2108510"/>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Flödesschema: Begränsare 5">
                <a:extLst>
                  <a:ext uri="{FF2B5EF4-FFF2-40B4-BE49-F238E27FC236}">
                    <a16:creationId xmlns:a16="http://schemas.microsoft.com/office/drawing/2014/main" id="{3913CB92-3BB8-4537-A199-20552601D25E}"/>
                  </a:ext>
                </a:extLst>
              </p:cNvPr>
              <p:cNvSpPr>
                <a:spLocks noChangeAspect="1"/>
              </p:cNvSpPr>
              <p:nvPr/>
            </p:nvSpPr>
            <p:spPr>
              <a:xfrm rot="230544">
                <a:off x="3775384" y="3052240"/>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Flödesschema: Begränsare 5">
                <a:extLst>
                  <a:ext uri="{FF2B5EF4-FFF2-40B4-BE49-F238E27FC236}">
                    <a16:creationId xmlns:a16="http://schemas.microsoft.com/office/drawing/2014/main" id="{38028E61-AE91-4502-96AB-93D2BA3625D0}"/>
                  </a:ext>
                </a:extLst>
              </p:cNvPr>
              <p:cNvSpPr>
                <a:spLocks noChangeAspect="1"/>
              </p:cNvSpPr>
              <p:nvPr/>
            </p:nvSpPr>
            <p:spPr>
              <a:xfrm rot="20520647">
                <a:off x="4783518" y="2628191"/>
                <a:ext cx="662940" cy="182880"/>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Flödesschema: Begränsare 5">
                <a:extLst>
                  <a:ext uri="{FF2B5EF4-FFF2-40B4-BE49-F238E27FC236}">
                    <a16:creationId xmlns:a16="http://schemas.microsoft.com/office/drawing/2014/main" id="{B71ABC96-9B15-408C-895E-EB723D12E644}"/>
                  </a:ext>
                </a:extLst>
              </p:cNvPr>
              <p:cNvSpPr>
                <a:spLocks noChangeAspect="1"/>
              </p:cNvSpPr>
              <p:nvPr/>
            </p:nvSpPr>
            <p:spPr>
              <a:xfrm rot="230544">
                <a:off x="3134703" y="3980453"/>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23" name="Grupp 22">
            <a:extLst>
              <a:ext uri="{FF2B5EF4-FFF2-40B4-BE49-F238E27FC236}">
                <a16:creationId xmlns:a16="http://schemas.microsoft.com/office/drawing/2014/main" id="{B76A778F-87F4-42FC-AB73-390FA9F18A5B}"/>
              </a:ext>
            </a:extLst>
          </p:cNvPr>
          <p:cNvGrpSpPr>
            <a:grpSpLocks noChangeAspect="1"/>
          </p:cNvGrpSpPr>
          <p:nvPr/>
        </p:nvGrpSpPr>
        <p:grpSpPr>
          <a:xfrm>
            <a:off x="6778154" y="2280116"/>
            <a:ext cx="1834491" cy="1430353"/>
            <a:chOff x="2038350" y="1628775"/>
            <a:chExt cx="4410075" cy="3438525"/>
          </a:xfrm>
        </p:grpSpPr>
        <p:sp>
          <p:nvSpPr>
            <p:cNvPr id="24" name="Rektangel: rundade hörn 23">
              <a:extLst>
                <a:ext uri="{FF2B5EF4-FFF2-40B4-BE49-F238E27FC236}">
                  <a16:creationId xmlns:a16="http://schemas.microsoft.com/office/drawing/2014/main" id="{C3AFACCF-2495-44B3-98FF-A0AFE380DBAE}"/>
                </a:ext>
              </a:extLst>
            </p:cNvPr>
            <p:cNvSpPr/>
            <p:nvPr/>
          </p:nvSpPr>
          <p:spPr>
            <a:xfrm>
              <a:off x="2038350" y="1628775"/>
              <a:ext cx="4410075" cy="3438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Grupp 24">
              <a:extLst>
                <a:ext uri="{FF2B5EF4-FFF2-40B4-BE49-F238E27FC236}">
                  <a16:creationId xmlns:a16="http://schemas.microsoft.com/office/drawing/2014/main" id="{1A7D9123-3338-4AD4-AA62-09DC7D2FBDB7}"/>
                </a:ext>
              </a:extLst>
            </p:cNvPr>
            <p:cNvGrpSpPr/>
            <p:nvPr/>
          </p:nvGrpSpPr>
          <p:grpSpPr>
            <a:xfrm>
              <a:off x="2195081" y="2067698"/>
              <a:ext cx="3823934" cy="2603275"/>
              <a:chOff x="2195081" y="2067698"/>
              <a:chExt cx="3823934" cy="2603275"/>
            </a:xfrm>
          </p:grpSpPr>
          <p:sp>
            <p:nvSpPr>
              <p:cNvPr id="26" name="Flödesschema: Begränsare 5">
                <a:extLst>
                  <a:ext uri="{FF2B5EF4-FFF2-40B4-BE49-F238E27FC236}">
                    <a16:creationId xmlns:a16="http://schemas.microsoft.com/office/drawing/2014/main" id="{C2C5A3ED-9F1D-4864-8756-26DB838DC747}"/>
                  </a:ext>
                </a:extLst>
              </p:cNvPr>
              <p:cNvSpPr>
                <a:spLocks noChangeAspect="1"/>
              </p:cNvSpPr>
              <p:nvPr/>
            </p:nvSpPr>
            <p:spPr>
              <a:xfrm rot="2649125">
                <a:off x="4076906" y="2518879"/>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Flödesschema: Begränsare 5">
                <a:extLst>
                  <a:ext uri="{FF2B5EF4-FFF2-40B4-BE49-F238E27FC236}">
                    <a16:creationId xmlns:a16="http://schemas.microsoft.com/office/drawing/2014/main" id="{B457CD47-FAA4-49D0-A071-279CDE4D1975}"/>
                  </a:ext>
                </a:extLst>
              </p:cNvPr>
              <p:cNvSpPr>
                <a:spLocks noChangeAspect="1"/>
              </p:cNvSpPr>
              <p:nvPr/>
            </p:nvSpPr>
            <p:spPr>
              <a:xfrm rot="2649125">
                <a:off x="2381759" y="3890586"/>
                <a:ext cx="662940" cy="182880"/>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Flödesschema: Begränsare 5">
                <a:extLst>
                  <a:ext uri="{FF2B5EF4-FFF2-40B4-BE49-F238E27FC236}">
                    <a16:creationId xmlns:a16="http://schemas.microsoft.com/office/drawing/2014/main" id="{A4AD7014-B79F-4469-8280-B6B626B4F89B}"/>
                  </a:ext>
                </a:extLst>
              </p:cNvPr>
              <p:cNvSpPr>
                <a:spLocks noChangeAspect="1"/>
              </p:cNvSpPr>
              <p:nvPr/>
            </p:nvSpPr>
            <p:spPr>
              <a:xfrm rot="20520647">
                <a:off x="4240507" y="3502162"/>
                <a:ext cx="662940" cy="182880"/>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Flödesschema: Begränsare 5">
                <a:extLst>
                  <a:ext uri="{FF2B5EF4-FFF2-40B4-BE49-F238E27FC236}">
                    <a16:creationId xmlns:a16="http://schemas.microsoft.com/office/drawing/2014/main" id="{8A9BAA36-BE7E-4562-B48D-F9040E1C6D42}"/>
                  </a:ext>
                </a:extLst>
              </p:cNvPr>
              <p:cNvSpPr>
                <a:spLocks noChangeAspect="1"/>
              </p:cNvSpPr>
              <p:nvPr/>
            </p:nvSpPr>
            <p:spPr>
              <a:xfrm rot="20520647">
                <a:off x="3162514" y="4488093"/>
                <a:ext cx="662940" cy="182880"/>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Flödesschema: Begränsare 5">
                <a:extLst>
                  <a:ext uri="{FF2B5EF4-FFF2-40B4-BE49-F238E27FC236}">
                    <a16:creationId xmlns:a16="http://schemas.microsoft.com/office/drawing/2014/main" id="{D14842B7-108E-4BD8-8A32-872370C57FB9}"/>
                  </a:ext>
                </a:extLst>
              </p:cNvPr>
              <p:cNvSpPr>
                <a:spLocks noChangeAspect="1"/>
              </p:cNvSpPr>
              <p:nvPr/>
            </p:nvSpPr>
            <p:spPr>
              <a:xfrm rot="20520647">
                <a:off x="5235072" y="2862899"/>
                <a:ext cx="662940" cy="182880"/>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Flödesschema: Begränsare 5">
                <a:extLst>
                  <a:ext uri="{FF2B5EF4-FFF2-40B4-BE49-F238E27FC236}">
                    <a16:creationId xmlns:a16="http://schemas.microsoft.com/office/drawing/2014/main" id="{8CE7EB54-1A6B-4691-9DC9-E037649A2F86}"/>
                  </a:ext>
                </a:extLst>
              </p:cNvPr>
              <p:cNvSpPr>
                <a:spLocks noChangeAspect="1"/>
              </p:cNvSpPr>
              <p:nvPr/>
            </p:nvSpPr>
            <p:spPr>
              <a:xfrm rot="230544">
                <a:off x="2195081" y="3060660"/>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Flödesschema: Begränsare 5">
                <a:extLst>
                  <a:ext uri="{FF2B5EF4-FFF2-40B4-BE49-F238E27FC236}">
                    <a16:creationId xmlns:a16="http://schemas.microsoft.com/office/drawing/2014/main" id="{66703C10-4F5D-41DA-8E2B-BEAD951BE3C9}"/>
                  </a:ext>
                </a:extLst>
              </p:cNvPr>
              <p:cNvSpPr>
                <a:spLocks noChangeAspect="1"/>
              </p:cNvSpPr>
              <p:nvPr/>
            </p:nvSpPr>
            <p:spPr>
              <a:xfrm rot="230544">
                <a:off x="4699257" y="2067698"/>
                <a:ext cx="662940" cy="182880"/>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Flödesschema: Begränsare 5">
                <a:extLst>
                  <a:ext uri="{FF2B5EF4-FFF2-40B4-BE49-F238E27FC236}">
                    <a16:creationId xmlns:a16="http://schemas.microsoft.com/office/drawing/2014/main" id="{9A232C46-54D0-4CD4-A465-2F49EE87DE8F}"/>
                  </a:ext>
                </a:extLst>
              </p:cNvPr>
              <p:cNvSpPr>
                <a:spLocks noChangeAspect="1"/>
              </p:cNvSpPr>
              <p:nvPr/>
            </p:nvSpPr>
            <p:spPr>
              <a:xfrm rot="230544">
                <a:off x="5356075" y="3562805"/>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Flödesschema: Begränsare 5">
                <a:extLst>
                  <a:ext uri="{FF2B5EF4-FFF2-40B4-BE49-F238E27FC236}">
                    <a16:creationId xmlns:a16="http://schemas.microsoft.com/office/drawing/2014/main" id="{54C4DF90-EF10-4B23-92C9-FD167FA7557B}"/>
                  </a:ext>
                </a:extLst>
              </p:cNvPr>
              <p:cNvSpPr>
                <a:spLocks noChangeAspect="1"/>
              </p:cNvSpPr>
              <p:nvPr/>
            </p:nvSpPr>
            <p:spPr>
              <a:xfrm rot="230544">
                <a:off x="3235987" y="2108510"/>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Flödesschema: Begränsare 5">
                <a:extLst>
                  <a:ext uri="{FF2B5EF4-FFF2-40B4-BE49-F238E27FC236}">
                    <a16:creationId xmlns:a16="http://schemas.microsoft.com/office/drawing/2014/main" id="{0D34D815-11CE-446B-B4A8-61AF17D22915}"/>
                  </a:ext>
                </a:extLst>
              </p:cNvPr>
              <p:cNvSpPr>
                <a:spLocks noChangeAspect="1"/>
              </p:cNvSpPr>
              <p:nvPr/>
            </p:nvSpPr>
            <p:spPr>
              <a:xfrm rot="230544">
                <a:off x="3775384" y="3052240"/>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Flödesschema: Begränsare 5">
                <a:extLst>
                  <a:ext uri="{FF2B5EF4-FFF2-40B4-BE49-F238E27FC236}">
                    <a16:creationId xmlns:a16="http://schemas.microsoft.com/office/drawing/2014/main" id="{CB003C69-8048-4264-8F8B-951AAFBAA170}"/>
                  </a:ext>
                </a:extLst>
              </p:cNvPr>
              <p:cNvSpPr>
                <a:spLocks noChangeAspect="1"/>
              </p:cNvSpPr>
              <p:nvPr/>
            </p:nvSpPr>
            <p:spPr>
              <a:xfrm rot="230544">
                <a:off x="3134703" y="3980453"/>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38" name="Grupp 37">
            <a:extLst>
              <a:ext uri="{FF2B5EF4-FFF2-40B4-BE49-F238E27FC236}">
                <a16:creationId xmlns:a16="http://schemas.microsoft.com/office/drawing/2014/main" id="{9153D5BE-704D-4AF9-8F14-5F7E8DA549D7}"/>
              </a:ext>
            </a:extLst>
          </p:cNvPr>
          <p:cNvGrpSpPr>
            <a:grpSpLocks noChangeAspect="1"/>
          </p:cNvGrpSpPr>
          <p:nvPr/>
        </p:nvGrpSpPr>
        <p:grpSpPr>
          <a:xfrm>
            <a:off x="9289538" y="2280116"/>
            <a:ext cx="1834491" cy="1430353"/>
            <a:chOff x="2038350" y="1628775"/>
            <a:chExt cx="4410075" cy="3438525"/>
          </a:xfrm>
        </p:grpSpPr>
        <p:sp>
          <p:nvSpPr>
            <p:cNvPr id="39" name="Rektangel: rundade hörn 38">
              <a:extLst>
                <a:ext uri="{FF2B5EF4-FFF2-40B4-BE49-F238E27FC236}">
                  <a16:creationId xmlns:a16="http://schemas.microsoft.com/office/drawing/2014/main" id="{BB1129F6-A680-4F13-90E4-1A3D19B98AEA}"/>
                </a:ext>
              </a:extLst>
            </p:cNvPr>
            <p:cNvSpPr/>
            <p:nvPr/>
          </p:nvSpPr>
          <p:spPr>
            <a:xfrm>
              <a:off x="2038350" y="1628775"/>
              <a:ext cx="4410075" cy="3438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Flödesschema: Begränsare 5">
              <a:extLst>
                <a:ext uri="{FF2B5EF4-FFF2-40B4-BE49-F238E27FC236}">
                  <a16:creationId xmlns:a16="http://schemas.microsoft.com/office/drawing/2014/main" id="{BE3F6F02-1222-4F9E-9629-47277AE85091}"/>
                </a:ext>
              </a:extLst>
            </p:cNvPr>
            <p:cNvSpPr>
              <a:spLocks noChangeAspect="1"/>
            </p:cNvSpPr>
            <p:nvPr/>
          </p:nvSpPr>
          <p:spPr>
            <a:xfrm rot="2649125">
              <a:off x="4076906" y="2518879"/>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Flödesschema: Begränsare 5">
              <a:extLst>
                <a:ext uri="{FF2B5EF4-FFF2-40B4-BE49-F238E27FC236}">
                  <a16:creationId xmlns:a16="http://schemas.microsoft.com/office/drawing/2014/main" id="{B0C31CE3-4406-4C48-95E0-064B67A9F965}"/>
                </a:ext>
              </a:extLst>
            </p:cNvPr>
            <p:cNvSpPr>
              <a:spLocks noChangeAspect="1"/>
            </p:cNvSpPr>
            <p:nvPr/>
          </p:nvSpPr>
          <p:spPr>
            <a:xfrm rot="20520647">
              <a:off x="4240507" y="3502162"/>
              <a:ext cx="662940" cy="182880"/>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Flödesschema: Begränsare 5">
              <a:extLst>
                <a:ext uri="{FF2B5EF4-FFF2-40B4-BE49-F238E27FC236}">
                  <a16:creationId xmlns:a16="http://schemas.microsoft.com/office/drawing/2014/main" id="{5350ABB7-7FD0-4F07-B093-EF0D16E72C75}"/>
                </a:ext>
              </a:extLst>
            </p:cNvPr>
            <p:cNvSpPr>
              <a:spLocks noChangeAspect="1"/>
            </p:cNvSpPr>
            <p:nvPr/>
          </p:nvSpPr>
          <p:spPr>
            <a:xfrm rot="20520647">
              <a:off x="4870605" y="4080681"/>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Flödesschema: Begränsare 5">
              <a:extLst>
                <a:ext uri="{FF2B5EF4-FFF2-40B4-BE49-F238E27FC236}">
                  <a16:creationId xmlns:a16="http://schemas.microsoft.com/office/drawing/2014/main" id="{CC70DF63-5CB7-404A-B016-60FC459B257F}"/>
                </a:ext>
              </a:extLst>
            </p:cNvPr>
            <p:cNvSpPr>
              <a:spLocks noChangeAspect="1"/>
            </p:cNvSpPr>
            <p:nvPr/>
          </p:nvSpPr>
          <p:spPr>
            <a:xfrm rot="20520647">
              <a:off x="3162514" y="4488093"/>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Flödesschema: Begränsare 5">
              <a:extLst>
                <a:ext uri="{FF2B5EF4-FFF2-40B4-BE49-F238E27FC236}">
                  <a16:creationId xmlns:a16="http://schemas.microsoft.com/office/drawing/2014/main" id="{649F3799-BF1B-4BA4-9D33-EC0161347F55}"/>
                </a:ext>
              </a:extLst>
            </p:cNvPr>
            <p:cNvSpPr>
              <a:spLocks noChangeAspect="1"/>
            </p:cNvSpPr>
            <p:nvPr/>
          </p:nvSpPr>
          <p:spPr>
            <a:xfrm rot="20520647">
              <a:off x="5235072" y="2862899"/>
              <a:ext cx="662940" cy="182880"/>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Flödesschema: Begränsare 5">
              <a:extLst>
                <a:ext uri="{FF2B5EF4-FFF2-40B4-BE49-F238E27FC236}">
                  <a16:creationId xmlns:a16="http://schemas.microsoft.com/office/drawing/2014/main" id="{E476198A-D76E-4F8B-875A-37F1E0FE85D9}"/>
                </a:ext>
              </a:extLst>
            </p:cNvPr>
            <p:cNvSpPr>
              <a:spLocks noChangeAspect="1"/>
            </p:cNvSpPr>
            <p:nvPr/>
          </p:nvSpPr>
          <p:spPr>
            <a:xfrm rot="230544">
              <a:off x="4167411" y="4366259"/>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Flödesschema: Begränsare 5">
              <a:extLst>
                <a:ext uri="{FF2B5EF4-FFF2-40B4-BE49-F238E27FC236}">
                  <a16:creationId xmlns:a16="http://schemas.microsoft.com/office/drawing/2014/main" id="{E7971B3E-5A98-44EE-B574-F57FED836EF8}"/>
                </a:ext>
              </a:extLst>
            </p:cNvPr>
            <p:cNvSpPr>
              <a:spLocks noChangeAspect="1"/>
            </p:cNvSpPr>
            <p:nvPr/>
          </p:nvSpPr>
          <p:spPr>
            <a:xfrm rot="230544">
              <a:off x="2195081" y="3060660"/>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Flödesschema: Begränsare 5">
              <a:extLst>
                <a:ext uri="{FF2B5EF4-FFF2-40B4-BE49-F238E27FC236}">
                  <a16:creationId xmlns:a16="http://schemas.microsoft.com/office/drawing/2014/main" id="{186855D0-0C49-42CB-91D7-8233EFA6BC7E}"/>
                </a:ext>
              </a:extLst>
            </p:cNvPr>
            <p:cNvSpPr>
              <a:spLocks noChangeAspect="1"/>
            </p:cNvSpPr>
            <p:nvPr/>
          </p:nvSpPr>
          <p:spPr>
            <a:xfrm rot="230544">
              <a:off x="5356075" y="3562805"/>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Flödesschema: Begränsare 5">
              <a:extLst>
                <a:ext uri="{FF2B5EF4-FFF2-40B4-BE49-F238E27FC236}">
                  <a16:creationId xmlns:a16="http://schemas.microsoft.com/office/drawing/2014/main" id="{5ABA5C56-4EE4-455F-8993-029D51B0BA09}"/>
                </a:ext>
              </a:extLst>
            </p:cNvPr>
            <p:cNvSpPr>
              <a:spLocks noChangeAspect="1"/>
            </p:cNvSpPr>
            <p:nvPr/>
          </p:nvSpPr>
          <p:spPr>
            <a:xfrm rot="230544">
              <a:off x="3235987" y="2108510"/>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Flödesschema: Begränsare 5">
              <a:extLst>
                <a:ext uri="{FF2B5EF4-FFF2-40B4-BE49-F238E27FC236}">
                  <a16:creationId xmlns:a16="http://schemas.microsoft.com/office/drawing/2014/main" id="{1D7C2883-C819-4D45-9E45-A70660D631F3}"/>
                </a:ext>
              </a:extLst>
            </p:cNvPr>
            <p:cNvSpPr>
              <a:spLocks noChangeAspect="1"/>
            </p:cNvSpPr>
            <p:nvPr/>
          </p:nvSpPr>
          <p:spPr>
            <a:xfrm rot="230544">
              <a:off x="3775384" y="3052240"/>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Flödesschema: Begränsare 5">
              <a:extLst>
                <a:ext uri="{FF2B5EF4-FFF2-40B4-BE49-F238E27FC236}">
                  <a16:creationId xmlns:a16="http://schemas.microsoft.com/office/drawing/2014/main" id="{BECAD3FF-C32F-4CAA-89CA-DACFBFB74C0F}"/>
                </a:ext>
              </a:extLst>
            </p:cNvPr>
            <p:cNvSpPr>
              <a:spLocks noChangeAspect="1"/>
            </p:cNvSpPr>
            <p:nvPr/>
          </p:nvSpPr>
          <p:spPr>
            <a:xfrm rot="230544">
              <a:off x="3134703" y="3980453"/>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1" name="textruta 50">
            <a:extLst>
              <a:ext uri="{FF2B5EF4-FFF2-40B4-BE49-F238E27FC236}">
                <a16:creationId xmlns:a16="http://schemas.microsoft.com/office/drawing/2014/main" id="{C53029A3-B8C1-4535-A808-44E22B63CFC7}"/>
              </a:ext>
            </a:extLst>
          </p:cNvPr>
          <p:cNvSpPr txBox="1"/>
          <p:nvPr/>
        </p:nvSpPr>
        <p:spPr>
          <a:xfrm>
            <a:off x="4286970" y="4173302"/>
            <a:ext cx="22553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I normalfloran finns många olika bakterier.</a:t>
            </a:r>
          </a:p>
        </p:txBody>
      </p:sp>
      <p:sp>
        <p:nvSpPr>
          <p:cNvPr id="52" name="textruta 51">
            <a:extLst>
              <a:ext uri="{FF2B5EF4-FFF2-40B4-BE49-F238E27FC236}">
                <a16:creationId xmlns:a16="http://schemas.microsoft.com/office/drawing/2014/main" id="{D435DE3E-6D77-419D-A836-52E5C176F783}"/>
              </a:ext>
            </a:extLst>
          </p:cNvPr>
          <p:cNvSpPr txBox="1"/>
          <p:nvPr/>
        </p:nvSpPr>
        <p:spPr>
          <a:xfrm>
            <a:off x="6781725" y="4173302"/>
            <a:ext cx="220066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Antibiotika dödar eller hämmar känsliga bakterier, men de resistenta överlever.</a:t>
            </a:r>
            <a:endParaRPr lang="sv-SE" dirty="0">
              <a:cs typeface="Calibri"/>
            </a:endParaRPr>
          </a:p>
        </p:txBody>
      </p:sp>
      <p:sp>
        <p:nvSpPr>
          <p:cNvPr id="53" name="textruta 52">
            <a:extLst>
              <a:ext uri="{FF2B5EF4-FFF2-40B4-BE49-F238E27FC236}">
                <a16:creationId xmlns:a16="http://schemas.microsoft.com/office/drawing/2014/main" id="{5BF21521-E80E-46E1-92F5-0C48DEE204F1}"/>
              </a:ext>
            </a:extLst>
          </p:cNvPr>
          <p:cNvSpPr txBox="1"/>
          <p:nvPr/>
        </p:nvSpPr>
        <p:spPr>
          <a:xfrm>
            <a:off x="9374434" y="4173302"/>
            <a:ext cx="245833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Det blir en selektion av resistenta bakterier eftersom de kan tillväxa i närvaro av antibiotika och konkurrensen minskar. </a:t>
            </a:r>
            <a:endParaRPr lang="sv-SE" dirty="0">
              <a:cs typeface="Calibri"/>
            </a:endParaRPr>
          </a:p>
        </p:txBody>
      </p:sp>
      <p:pic>
        <p:nvPicPr>
          <p:cNvPr id="54" name="Bildobjekt 53">
            <a:extLst>
              <a:ext uri="{FF2B5EF4-FFF2-40B4-BE49-F238E27FC236}">
                <a16:creationId xmlns:a16="http://schemas.microsoft.com/office/drawing/2014/main" id="{B8BE9F6A-09A1-4E3B-B8C1-B621934FD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773" y="1518889"/>
            <a:ext cx="2200662" cy="4526036"/>
          </a:xfrm>
          <a:prstGeom prst="rect">
            <a:avLst/>
          </a:prstGeom>
        </p:spPr>
      </p:pic>
      <p:grpSp>
        <p:nvGrpSpPr>
          <p:cNvPr id="57" name="Grupp 56">
            <a:extLst>
              <a:ext uri="{FF2B5EF4-FFF2-40B4-BE49-F238E27FC236}">
                <a16:creationId xmlns:a16="http://schemas.microsoft.com/office/drawing/2014/main" id="{92D1DB91-78EB-4205-8F72-3FB9F6B0DA09}"/>
              </a:ext>
            </a:extLst>
          </p:cNvPr>
          <p:cNvGrpSpPr/>
          <p:nvPr/>
        </p:nvGrpSpPr>
        <p:grpSpPr>
          <a:xfrm>
            <a:off x="7322270" y="1836246"/>
            <a:ext cx="598072" cy="573072"/>
            <a:chOff x="2139333" y="1532857"/>
            <a:chExt cx="2701377" cy="2588456"/>
          </a:xfrm>
          <a:effectLst/>
        </p:grpSpPr>
        <p:grpSp>
          <p:nvGrpSpPr>
            <p:cNvPr id="58" name="Grupp 57">
              <a:extLst>
                <a:ext uri="{FF2B5EF4-FFF2-40B4-BE49-F238E27FC236}">
                  <a16:creationId xmlns:a16="http://schemas.microsoft.com/office/drawing/2014/main" id="{602C388B-73C9-4D41-8201-42C499712A77}"/>
                </a:ext>
              </a:extLst>
            </p:cNvPr>
            <p:cNvGrpSpPr/>
            <p:nvPr/>
          </p:nvGrpSpPr>
          <p:grpSpPr>
            <a:xfrm>
              <a:off x="2139333" y="2416908"/>
              <a:ext cx="2588456" cy="1413901"/>
              <a:chOff x="2139333" y="2416908"/>
              <a:chExt cx="2588456" cy="1413901"/>
            </a:xfrm>
          </p:grpSpPr>
          <p:sp>
            <p:nvSpPr>
              <p:cNvPr id="72" name="Flödesschema: Begränsare 71">
                <a:extLst>
                  <a:ext uri="{FF2B5EF4-FFF2-40B4-BE49-F238E27FC236}">
                    <a16:creationId xmlns:a16="http://schemas.microsoft.com/office/drawing/2014/main" id="{8B19C6AD-EF1E-4930-A995-7587D145CE2E}"/>
                  </a:ext>
                </a:extLst>
              </p:cNvPr>
              <p:cNvSpPr/>
              <p:nvPr/>
            </p:nvSpPr>
            <p:spPr>
              <a:xfrm rot="2476148">
                <a:off x="2139333" y="2416908"/>
                <a:ext cx="2588456" cy="872197"/>
              </a:xfrm>
              <a:prstGeom prst="flowChartTerminator">
                <a:avLst/>
              </a:prstGeom>
              <a:gradFill>
                <a:gsLst>
                  <a:gs pos="75000">
                    <a:srgbClr val="FF0000"/>
                  </a:gs>
                  <a:gs pos="0">
                    <a:schemeClr val="accent2">
                      <a:lumMod val="20000"/>
                      <a:lumOff val="80000"/>
                    </a:schemeClr>
                  </a:gs>
                </a:gsLst>
                <a:lin ang="5400000" scaled="1"/>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ktangel 72">
                <a:extLst>
                  <a:ext uri="{FF2B5EF4-FFF2-40B4-BE49-F238E27FC236}">
                    <a16:creationId xmlns:a16="http://schemas.microsoft.com/office/drawing/2014/main" id="{B0008CD8-DDD1-46FA-9FE9-F2366F56CE42}"/>
                  </a:ext>
                </a:extLst>
              </p:cNvPr>
              <p:cNvSpPr/>
              <p:nvPr/>
            </p:nvSpPr>
            <p:spPr>
              <a:xfrm rot="2496550">
                <a:off x="3370667" y="2871392"/>
                <a:ext cx="1239486" cy="95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9" name="Grupp 58">
              <a:extLst>
                <a:ext uri="{FF2B5EF4-FFF2-40B4-BE49-F238E27FC236}">
                  <a16:creationId xmlns:a16="http://schemas.microsoft.com/office/drawing/2014/main" id="{1A9DED3D-1BBB-4CCC-B289-3403E87F6683}"/>
                </a:ext>
              </a:extLst>
            </p:cNvPr>
            <p:cNvGrpSpPr/>
            <p:nvPr/>
          </p:nvGrpSpPr>
          <p:grpSpPr>
            <a:xfrm>
              <a:off x="3415737" y="1532857"/>
              <a:ext cx="1424973" cy="2588456"/>
              <a:chOff x="6345728" y="1701668"/>
              <a:chExt cx="1424973" cy="2588456"/>
            </a:xfrm>
          </p:grpSpPr>
          <p:sp>
            <p:nvSpPr>
              <p:cNvPr id="70" name="Flödesschema: Begränsare 69">
                <a:extLst>
                  <a:ext uri="{FF2B5EF4-FFF2-40B4-BE49-F238E27FC236}">
                    <a16:creationId xmlns:a16="http://schemas.microsoft.com/office/drawing/2014/main" id="{48FB098A-0DA4-46D9-99E3-FF434DE5DAF5}"/>
                  </a:ext>
                </a:extLst>
              </p:cNvPr>
              <p:cNvSpPr/>
              <p:nvPr/>
            </p:nvSpPr>
            <p:spPr>
              <a:xfrm rot="7979166">
                <a:off x="6040375" y="2559797"/>
                <a:ext cx="2588456" cy="872197"/>
              </a:xfrm>
              <a:prstGeom prst="flowChartTerminator">
                <a:avLst/>
              </a:prstGeom>
              <a:gradFill>
                <a:gsLst>
                  <a:gs pos="61000">
                    <a:schemeClr val="accent2">
                      <a:lumMod val="20000"/>
                      <a:lumOff val="80000"/>
                    </a:schemeClr>
                  </a:gs>
                  <a:gs pos="89000">
                    <a:schemeClr val="bg1"/>
                  </a:gs>
                  <a:gs pos="97000">
                    <a:schemeClr val="accent2">
                      <a:lumMod val="20000"/>
                      <a:lumOff val="80000"/>
                    </a:schemeClr>
                  </a:gs>
                </a:gsLst>
                <a:lin ang="5400000" scaled="1"/>
              </a:gradFill>
              <a:ln>
                <a:solidFill>
                  <a:schemeClr val="bg1"/>
                </a:solidFill>
              </a:ln>
              <a:effectLst>
                <a:innerShdw blurRad="63500" dist="50800" dir="13500000">
                  <a:prstClr val="black">
                    <a:alpha val="50000"/>
                  </a:prstClr>
                </a:innerShdw>
              </a:effectLst>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1" name="Rektangel 70">
                <a:extLst>
                  <a:ext uri="{FF2B5EF4-FFF2-40B4-BE49-F238E27FC236}">
                    <a16:creationId xmlns:a16="http://schemas.microsoft.com/office/drawing/2014/main" id="{B6110557-D478-4FCA-A8DA-2A7A617B5BF1}"/>
                  </a:ext>
                </a:extLst>
              </p:cNvPr>
              <p:cNvSpPr/>
              <p:nvPr/>
            </p:nvSpPr>
            <p:spPr>
              <a:xfrm rot="8014491">
                <a:off x="6205694" y="3048612"/>
                <a:ext cx="1239486" cy="95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0" name="Flödesschema: Koppling 59">
              <a:extLst>
                <a:ext uri="{FF2B5EF4-FFF2-40B4-BE49-F238E27FC236}">
                  <a16:creationId xmlns:a16="http://schemas.microsoft.com/office/drawing/2014/main" id="{A577E3CC-9B44-4FD2-8896-FC096594D108}"/>
                </a:ext>
              </a:extLst>
            </p:cNvPr>
            <p:cNvSpPr/>
            <p:nvPr/>
          </p:nvSpPr>
          <p:spPr>
            <a:xfrm>
              <a:off x="3750021" y="2855219"/>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Flödesschema: Koppling 60">
              <a:extLst>
                <a:ext uri="{FF2B5EF4-FFF2-40B4-BE49-F238E27FC236}">
                  <a16:creationId xmlns:a16="http://schemas.microsoft.com/office/drawing/2014/main" id="{710C9B31-B75D-440F-BE38-9644C690C075}"/>
                </a:ext>
              </a:extLst>
            </p:cNvPr>
            <p:cNvSpPr/>
            <p:nvPr/>
          </p:nvSpPr>
          <p:spPr>
            <a:xfrm>
              <a:off x="4002259" y="2907057"/>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Flödesschema: Koppling 61">
              <a:extLst>
                <a:ext uri="{FF2B5EF4-FFF2-40B4-BE49-F238E27FC236}">
                  <a16:creationId xmlns:a16="http://schemas.microsoft.com/office/drawing/2014/main" id="{F1CA02ED-0673-46F6-A5E8-63B95A519981}"/>
                </a:ext>
              </a:extLst>
            </p:cNvPr>
            <p:cNvSpPr/>
            <p:nvPr/>
          </p:nvSpPr>
          <p:spPr>
            <a:xfrm>
              <a:off x="3588243" y="3057112"/>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Flödesschema: Koppling 62">
              <a:extLst>
                <a:ext uri="{FF2B5EF4-FFF2-40B4-BE49-F238E27FC236}">
                  <a16:creationId xmlns:a16="http://schemas.microsoft.com/office/drawing/2014/main" id="{C2CD7FDA-843A-4C42-AD61-0C399BAF0676}"/>
                </a:ext>
              </a:extLst>
            </p:cNvPr>
            <p:cNvSpPr/>
            <p:nvPr/>
          </p:nvSpPr>
          <p:spPr>
            <a:xfrm>
              <a:off x="3861582" y="3181388"/>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Flödesschema: Koppling 63">
              <a:extLst>
                <a:ext uri="{FF2B5EF4-FFF2-40B4-BE49-F238E27FC236}">
                  <a16:creationId xmlns:a16="http://schemas.microsoft.com/office/drawing/2014/main" id="{484B7ED4-C887-4658-AC62-2DE6EAC899C3}"/>
                </a:ext>
              </a:extLst>
            </p:cNvPr>
            <p:cNvSpPr/>
            <p:nvPr/>
          </p:nvSpPr>
          <p:spPr>
            <a:xfrm>
              <a:off x="3733610" y="3366880"/>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Flödesschema: Koppling 64">
              <a:extLst>
                <a:ext uri="{FF2B5EF4-FFF2-40B4-BE49-F238E27FC236}">
                  <a16:creationId xmlns:a16="http://schemas.microsoft.com/office/drawing/2014/main" id="{85FB8DEF-A0AB-421C-8ADF-F5AF82758D3C}"/>
                </a:ext>
              </a:extLst>
            </p:cNvPr>
            <p:cNvSpPr/>
            <p:nvPr/>
          </p:nvSpPr>
          <p:spPr>
            <a:xfrm>
              <a:off x="4128224" y="3251726"/>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Flödesschema: Koppling 65">
              <a:extLst>
                <a:ext uri="{FF2B5EF4-FFF2-40B4-BE49-F238E27FC236}">
                  <a16:creationId xmlns:a16="http://schemas.microsoft.com/office/drawing/2014/main" id="{F05DFCB5-F25C-4FEA-A638-E8231812912C}"/>
                </a:ext>
              </a:extLst>
            </p:cNvPr>
            <p:cNvSpPr/>
            <p:nvPr/>
          </p:nvSpPr>
          <p:spPr>
            <a:xfrm>
              <a:off x="4280624" y="3418194"/>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Flödesschema: Koppling 66">
              <a:extLst>
                <a:ext uri="{FF2B5EF4-FFF2-40B4-BE49-F238E27FC236}">
                  <a16:creationId xmlns:a16="http://schemas.microsoft.com/office/drawing/2014/main" id="{0077E997-3F2F-46C8-8BE0-B78F9944B670}"/>
                </a:ext>
              </a:extLst>
            </p:cNvPr>
            <p:cNvSpPr/>
            <p:nvPr/>
          </p:nvSpPr>
          <p:spPr>
            <a:xfrm>
              <a:off x="3956733" y="3488532"/>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Flödesschema: Koppling 67">
              <a:extLst>
                <a:ext uri="{FF2B5EF4-FFF2-40B4-BE49-F238E27FC236}">
                  <a16:creationId xmlns:a16="http://schemas.microsoft.com/office/drawing/2014/main" id="{CA8B58AA-ECAC-4F64-AC8A-7E6A5C06557B}"/>
                </a:ext>
              </a:extLst>
            </p:cNvPr>
            <p:cNvSpPr/>
            <p:nvPr/>
          </p:nvSpPr>
          <p:spPr>
            <a:xfrm>
              <a:off x="3699804" y="3674743"/>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Flödesschema: Koppling 68">
              <a:extLst>
                <a:ext uri="{FF2B5EF4-FFF2-40B4-BE49-F238E27FC236}">
                  <a16:creationId xmlns:a16="http://schemas.microsoft.com/office/drawing/2014/main" id="{0B194419-CBF5-4890-8CD8-56AE20378CA3}"/>
                </a:ext>
              </a:extLst>
            </p:cNvPr>
            <p:cNvSpPr/>
            <p:nvPr/>
          </p:nvSpPr>
          <p:spPr>
            <a:xfrm>
              <a:off x="4034105" y="3795676"/>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1" name="textruta 90">
            <a:extLst>
              <a:ext uri="{FF2B5EF4-FFF2-40B4-BE49-F238E27FC236}">
                <a16:creationId xmlns:a16="http://schemas.microsoft.com/office/drawing/2014/main" id="{5462D3ED-437F-4F92-8F56-456C97238107}"/>
              </a:ext>
            </a:extLst>
          </p:cNvPr>
          <p:cNvSpPr txBox="1"/>
          <p:nvPr/>
        </p:nvSpPr>
        <p:spPr>
          <a:xfrm>
            <a:off x="3532982" y="1780311"/>
            <a:ext cx="2200662" cy="369332"/>
          </a:xfrm>
          <a:prstGeom prst="rect">
            <a:avLst/>
          </a:prstGeom>
          <a:noFill/>
        </p:spPr>
        <p:txBody>
          <a:bodyPr wrap="square" rtlCol="0">
            <a:spAutoFit/>
          </a:bodyPr>
          <a:lstStyle/>
          <a:p>
            <a:r>
              <a:rPr lang="sv-SE" dirty="0"/>
              <a:t>Resistent bakterie</a:t>
            </a:r>
            <a:endParaRPr lang="en-SE" dirty="0"/>
          </a:p>
        </p:txBody>
      </p:sp>
      <p:cxnSp>
        <p:nvCxnSpPr>
          <p:cNvPr id="92" name="Rak pilkoppling 91">
            <a:extLst>
              <a:ext uri="{FF2B5EF4-FFF2-40B4-BE49-F238E27FC236}">
                <a16:creationId xmlns:a16="http://schemas.microsoft.com/office/drawing/2014/main" id="{D96ED4D7-005C-416B-B453-040A3F935B33}"/>
              </a:ext>
            </a:extLst>
          </p:cNvPr>
          <p:cNvCxnSpPr>
            <a:cxnSpLocks/>
          </p:cNvCxnSpPr>
          <p:nvPr/>
        </p:nvCxnSpPr>
        <p:spPr>
          <a:xfrm>
            <a:off x="4705440" y="2116857"/>
            <a:ext cx="360636" cy="701565"/>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sp>
        <p:nvSpPr>
          <p:cNvPr id="98" name="textruta 97">
            <a:extLst>
              <a:ext uri="{FF2B5EF4-FFF2-40B4-BE49-F238E27FC236}">
                <a16:creationId xmlns:a16="http://schemas.microsoft.com/office/drawing/2014/main" id="{C44FDFA0-8479-4A72-9FC8-BAEF7FE73C1B}"/>
              </a:ext>
            </a:extLst>
          </p:cNvPr>
          <p:cNvSpPr txBox="1"/>
          <p:nvPr/>
        </p:nvSpPr>
        <p:spPr>
          <a:xfrm>
            <a:off x="5463594" y="1524192"/>
            <a:ext cx="2050675" cy="369332"/>
          </a:xfrm>
          <a:prstGeom prst="rect">
            <a:avLst/>
          </a:prstGeom>
          <a:noFill/>
        </p:spPr>
        <p:txBody>
          <a:bodyPr wrap="square" rtlCol="0">
            <a:spAutoFit/>
          </a:bodyPr>
          <a:lstStyle/>
          <a:p>
            <a:r>
              <a:rPr lang="sv-SE" dirty="0"/>
              <a:t>Känslig bakterie</a:t>
            </a:r>
            <a:endParaRPr lang="en-SE" dirty="0"/>
          </a:p>
        </p:txBody>
      </p:sp>
      <p:sp>
        <p:nvSpPr>
          <p:cNvPr id="100" name="Flödesschema: Begränsare 5">
            <a:extLst>
              <a:ext uri="{FF2B5EF4-FFF2-40B4-BE49-F238E27FC236}">
                <a16:creationId xmlns:a16="http://schemas.microsoft.com/office/drawing/2014/main" id="{AFF61E0F-1C6F-45D5-AFE9-EACF4D3ECB12}"/>
              </a:ext>
            </a:extLst>
          </p:cNvPr>
          <p:cNvSpPr>
            <a:spLocks noChangeAspect="1"/>
          </p:cNvSpPr>
          <p:nvPr/>
        </p:nvSpPr>
        <p:spPr>
          <a:xfrm rot="20520647">
            <a:off x="9566949" y="2667040"/>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1" name="Flödesschema: Begränsare 5">
            <a:extLst>
              <a:ext uri="{FF2B5EF4-FFF2-40B4-BE49-F238E27FC236}">
                <a16:creationId xmlns:a16="http://schemas.microsoft.com/office/drawing/2014/main" id="{B2285618-9779-44E2-9FB9-6BD2CB1DB901}"/>
              </a:ext>
            </a:extLst>
          </p:cNvPr>
          <p:cNvSpPr>
            <a:spLocks noChangeAspect="1"/>
          </p:cNvSpPr>
          <p:nvPr/>
        </p:nvSpPr>
        <p:spPr>
          <a:xfrm rot="272986">
            <a:off x="10490101" y="2552360"/>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2" name="Rak pilkoppling 101">
            <a:extLst>
              <a:ext uri="{FF2B5EF4-FFF2-40B4-BE49-F238E27FC236}">
                <a16:creationId xmlns:a16="http://schemas.microsoft.com/office/drawing/2014/main" id="{75BF9A9C-9E96-489D-9485-C300930010DA}"/>
              </a:ext>
            </a:extLst>
          </p:cNvPr>
          <p:cNvCxnSpPr>
            <a:cxnSpLocks/>
          </p:cNvCxnSpPr>
          <p:nvPr/>
        </p:nvCxnSpPr>
        <p:spPr>
          <a:xfrm flipH="1">
            <a:off x="5860465" y="1858891"/>
            <a:ext cx="418586" cy="876087"/>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cxnSp>
        <p:nvCxnSpPr>
          <p:cNvPr id="108" name="Rak pilkoppling 107">
            <a:extLst>
              <a:ext uri="{FF2B5EF4-FFF2-40B4-BE49-F238E27FC236}">
                <a16:creationId xmlns:a16="http://schemas.microsoft.com/office/drawing/2014/main" id="{7A1CB2E3-A4BE-46E3-9228-2BE0744594EE}"/>
              </a:ext>
            </a:extLst>
          </p:cNvPr>
          <p:cNvCxnSpPr/>
          <p:nvPr/>
        </p:nvCxnSpPr>
        <p:spPr>
          <a:xfrm>
            <a:off x="6321520" y="2910284"/>
            <a:ext cx="240126" cy="0"/>
          </a:xfrm>
          <a:prstGeom prst="straightConnector1">
            <a:avLst/>
          </a:prstGeom>
          <a:ln>
            <a:solidFill>
              <a:schemeClr val="tx2"/>
            </a:solidFill>
            <a:tailEnd type="triangle"/>
          </a:ln>
        </p:spPr>
        <p:style>
          <a:lnRef idx="1">
            <a:schemeClr val="accent2"/>
          </a:lnRef>
          <a:fillRef idx="0">
            <a:schemeClr val="accent2"/>
          </a:fillRef>
          <a:effectRef idx="0">
            <a:schemeClr val="accent2"/>
          </a:effectRef>
          <a:fontRef idx="minor">
            <a:schemeClr val="tx1"/>
          </a:fontRef>
        </p:style>
      </p:cxnSp>
      <p:cxnSp>
        <p:nvCxnSpPr>
          <p:cNvPr id="109" name="Rak pilkoppling 108">
            <a:extLst>
              <a:ext uri="{FF2B5EF4-FFF2-40B4-BE49-F238E27FC236}">
                <a16:creationId xmlns:a16="http://schemas.microsoft.com/office/drawing/2014/main" id="{6D2A597D-F38E-4E45-B501-6551432E58D2}"/>
              </a:ext>
            </a:extLst>
          </p:cNvPr>
          <p:cNvCxnSpPr/>
          <p:nvPr/>
        </p:nvCxnSpPr>
        <p:spPr>
          <a:xfrm>
            <a:off x="8826370" y="2910284"/>
            <a:ext cx="240126" cy="0"/>
          </a:xfrm>
          <a:prstGeom prst="straightConnector1">
            <a:avLst/>
          </a:prstGeom>
          <a:ln>
            <a:solidFill>
              <a:schemeClr val="tx2"/>
            </a:solidFill>
            <a:tailEnd type="triangle"/>
          </a:ln>
        </p:spPr>
        <p:style>
          <a:lnRef idx="1">
            <a:schemeClr val="accent2"/>
          </a:lnRef>
          <a:fillRef idx="0">
            <a:schemeClr val="accent2"/>
          </a:fillRef>
          <a:effectRef idx="0">
            <a:schemeClr val="accent2"/>
          </a:effectRef>
          <a:fontRef idx="minor">
            <a:schemeClr val="tx1"/>
          </a:fontRef>
        </p:style>
      </p:cxnSp>
      <p:sp>
        <p:nvSpPr>
          <p:cNvPr id="111" name="Tankebubbla: moln 110">
            <a:extLst>
              <a:ext uri="{FF2B5EF4-FFF2-40B4-BE49-F238E27FC236}">
                <a16:creationId xmlns:a16="http://schemas.microsoft.com/office/drawing/2014/main" id="{A15B2A6A-38E8-46BB-BEDE-17710F479922}"/>
              </a:ext>
            </a:extLst>
          </p:cNvPr>
          <p:cNvSpPr/>
          <p:nvPr/>
        </p:nvSpPr>
        <p:spPr>
          <a:xfrm>
            <a:off x="9033419" y="171437"/>
            <a:ext cx="2905881" cy="1621575"/>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3" name="textruta 112">
            <a:extLst>
              <a:ext uri="{FF2B5EF4-FFF2-40B4-BE49-F238E27FC236}">
                <a16:creationId xmlns:a16="http://schemas.microsoft.com/office/drawing/2014/main" id="{DE122DED-64F2-4725-9982-92E4623C6C4D}"/>
              </a:ext>
            </a:extLst>
          </p:cNvPr>
          <p:cNvSpPr txBox="1"/>
          <p:nvPr/>
        </p:nvSpPr>
        <p:spPr>
          <a:xfrm>
            <a:off x="9597964" y="555716"/>
            <a:ext cx="2138864" cy="954107"/>
          </a:xfrm>
          <a:prstGeom prst="rect">
            <a:avLst/>
          </a:prstGeom>
          <a:noFill/>
        </p:spPr>
        <p:txBody>
          <a:bodyPr wrap="square" rtlCol="0">
            <a:spAutoFit/>
          </a:bodyPr>
          <a:lstStyle/>
          <a:p>
            <a:r>
              <a:rPr lang="sv-SE" sz="1400" dirty="0"/>
              <a:t>Fundera! Har det någon betydelse om det finns resistenta bakterier i normalfloran?</a:t>
            </a:r>
            <a:endParaRPr lang="en-SE" sz="1400" dirty="0"/>
          </a:p>
        </p:txBody>
      </p:sp>
      <p:sp>
        <p:nvSpPr>
          <p:cNvPr id="83" name="Rektangel 82">
            <a:extLst>
              <a:ext uri="{FF2B5EF4-FFF2-40B4-BE49-F238E27FC236}">
                <a16:creationId xmlns:a16="http://schemas.microsoft.com/office/drawing/2014/main" id="{96C2FD8E-E80E-4BEC-8140-A0F25F840267}"/>
              </a:ext>
            </a:extLst>
          </p:cNvPr>
          <p:cNvSpPr/>
          <p:nvPr/>
        </p:nvSpPr>
        <p:spPr>
          <a:xfrm rot="16200000">
            <a:off x="78056" y="4933446"/>
            <a:ext cx="1797287" cy="276999"/>
          </a:xfrm>
          <a:prstGeom prst="rect">
            <a:avLst/>
          </a:prstGeom>
        </p:spPr>
        <p:txBody>
          <a:bodyPr wrap="none">
            <a:spAutoFit/>
          </a:bodyPr>
          <a:lstStyle/>
          <a:p>
            <a:r>
              <a:rPr lang="sv-SE" sz="1200" dirty="0"/>
              <a:t>commons.wikimedia.com</a:t>
            </a:r>
          </a:p>
        </p:txBody>
      </p:sp>
      <p:sp>
        <p:nvSpPr>
          <p:cNvPr id="84" name="Pil: höger 83">
            <a:extLst>
              <a:ext uri="{FF2B5EF4-FFF2-40B4-BE49-F238E27FC236}">
                <a16:creationId xmlns:a16="http://schemas.microsoft.com/office/drawing/2014/main" id="{65820782-1904-4F73-89B9-6A3B2E645B1D}"/>
              </a:ext>
            </a:extLst>
          </p:cNvPr>
          <p:cNvSpPr/>
          <p:nvPr/>
        </p:nvSpPr>
        <p:spPr>
          <a:xfrm rot="21099603">
            <a:off x="2430322" y="2655141"/>
            <a:ext cx="1686969" cy="83176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5" name="textruta 84">
            <a:extLst>
              <a:ext uri="{FF2B5EF4-FFF2-40B4-BE49-F238E27FC236}">
                <a16:creationId xmlns:a16="http://schemas.microsoft.com/office/drawing/2014/main" id="{AFCFB4DB-EC19-483C-8A0A-75BA2512105A}"/>
              </a:ext>
            </a:extLst>
          </p:cNvPr>
          <p:cNvSpPr txBox="1"/>
          <p:nvPr/>
        </p:nvSpPr>
        <p:spPr>
          <a:xfrm rot="21099603">
            <a:off x="2418599" y="2847712"/>
            <a:ext cx="1680419" cy="461665"/>
          </a:xfrm>
          <a:prstGeom prst="rect">
            <a:avLst/>
          </a:prstGeom>
          <a:noFill/>
        </p:spPr>
        <p:txBody>
          <a:bodyPr wrap="square" rtlCol="0">
            <a:spAutoFit/>
          </a:bodyPr>
          <a:lstStyle/>
          <a:p>
            <a:r>
              <a:rPr lang="sv-SE" sz="1200" dirty="0">
                <a:solidFill>
                  <a:schemeClr val="bg1"/>
                </a:solidFill>
              </a:rPr>
              <a:t>Bakterier i tarmens normalflora</a:t>
            </a:r>
            <a:endParaRPr lang="en-SE" sz="1200" dirty="0">
              <a:solidFill>
                <a:schemeClr val="bg1"/>
              </a:solidFill>
            </a:endParaRPr>
          </a:p>
        </p:txBody>
      </p:sp>
    </p:spTree>
    <p:extLst>
      <p:ext uri="{BB962C8B-B14F-4D97-AF65-F5344CB8AC3E}">
        <p14:creationId xmlns:p14="http://schemas.microsoft.com/office/powerpoint/2010/main" val="8327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100" grpId="0" animBg="1"/>
      <p:bldP spid="101" grpId="0" animBg="1"/>
      <p:bldP spid="111" grpId="0" animBg="1"/>
      <p:bldP spid="1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236FB4F-BCD7-4F9E-A9F2-24A12FCA95AF}"/>
              </a:ext>
            </a:extLst>
          </p:cNvPr>
          <p:cNvSpPr txBox="1">
            <a:spLocks/>
          </p:cNvSpPr>
          <p:nvPr/>
        </p:nvSpPr>
        <p:spPr>
          <a:xfrm>
            <a:off x="840948" y="447397"/>
            <a:ext cx="10515600" cy="10788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000" dirty="0"/>
              <a:t>Risker med resistenta bakterier i normalfloran</a:t>
            </a:r>
          </a:p>
        </p:txBody>
      </p:sp>
      <p:pic>
        <p:nvPicPr>
          <p:cNvPr id="4" name="Bildobjekt 3">
            <a:extLst>
              <a:ext uri="{FF2B5EF4-FFF2-40B4-BE49-F238E27FC236}">
                <a16:creationId xmlns:a16="http://schemas.microsoft.com/office/drawing/2014/main" id="{BC46ECCB-33E0-4434-A1EB-16DE6C80E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596386"/>
            <a:ext cx="2200662" cy="4526036"/>
          </a:xfrm>
          <a:prstGeom prst="rect">
            <a:avLst/>
          </a:prstGeom>
        </p:spPr>
      </p:pic>
      <p:grpSp>
        <p:nvGrpSpPr>
          <p:cNvPr id="21" name="Grupp 20">
            <a:extLst>
              <a:ext uri="{FF2B5EF4-FFF2-40B4-BE49-F238E27FC236}">
                <a16:creationId xmlns:a16="http://schemas.microsoft.com/office/drawing/2014/main" id="{58183AAA-7BA4-4189-8C8E-5DF1C7C0CD90}"/>
              </a:ext>
            </a:extLst>
          </p:cNvPr>
          <p:cNvGrpSpPr>
            <a:grpSpLocks noChangeAspect="1"/>
          </p:cNvGrpSpPr>
          <p:nvPr/>
        </p:nvGrpSpPr>
        <p:grpSpPr>
          <a:xfrm>
            <a:off x="5180068" y="2089607"/>
            <a:ext cx="1834491" cy="1430353"/>
            <a:chOff x="2038350" y="1628775"/>
            <a:chExt cx="4410075" cy="3438525"/>
          </a:xfrm>
        </p:grpSpPr>
        <p:sp>
          <p:nvSpPr>
            <p:cNvPr id="22" name="Rektangel: rundade hörn 21">
              <a:extLst>
                <a:ext uri="{FF2B5EF4-FFF2-40B4-BE49-F238E27FC236}">
                  <a16:creationId xmlns:a16="http://schemas.microsoft.com/office/drawing/2014/main" id="{2D91BA60-D35A-45F7-B3AC-0B16F5F5C255}"/>
                </a:ext>
              </a:extLst>
            </p:cNvPr>
            <p:cNvSpPr/>
            <p:nvPr/>
          </p:nvSpPr>
          <p:spPr>
            <a:xfrm>
              <a:off x="2038350" y="1628775"/>
              <a:ext cx="4410075" cy="3438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Flödesschema: Begränsare 5">
              <a:extLst>
                <a:ext uri="{FF2B5EF4-FFF2-40B4-BE49-F238E27FC236}">
                  <a16:creationId xmlns:a16="http://schemas.microsoft.com/office/drawing/2014/main" id="{B02547FE-FCA8-457E-BC81-CD7412044EC0}"/>
                </a:ext>
              </a:extLst>
            </p:cNvPr>
            <p:cNvSpPr>
              <a:spLocks noChangeAspect="1"/>
            </p:cNvSpPr>
            <p:nvPr/>
          </p:nvSpPr>
          <p:spPr>
            <a:xfrm rot="2649125">
              <a:off x="4076906" y="2518879"/>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Flödesschema: Begränsare 5">
              <a:extLst>
                <a:ext uri="{FF2B5EF4-FFF2-40B4-BE49-F238E27FC236}">
                  <a16:creationId xmlns:a16="http://schemas.microsoft.com/office/drawing/2014/main" id="{485C97A9-5D45-4145-955D-955422C46252}"/>
                </a:ext>
              </a:extLst>
            </p:cNvPr>
            <p:cNvSpPr>
              <a:spLocks noChangeAspect="1"/>
            </p:cNvSpPr>
            <p:nvPr/>
          </p:nvSpPr>
          <p:spPr>
            <a:xfrm rot="20520647">
              <a:off x="4240507" y="3502162"/>
              <a:ext cx="662940" cy="182880"/>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Flödesschema: Begränsare 5">
              <a:extLst>
                <a:ext uri="{FF2B5EF4-FFF2-40B4-BE49-F238E27FC236}">
                  <a16:creationId xmlns:a16="http://schemas.microsoft.com/office/drawing/2014/main" id="{0E75F9FD-C105-4006-B6AD-56F3642773A3}"/>
                </a:ext>
              </a:extLst>
            </p:cNvPr>
            <p:cNvSpPr>
              <a:spLocks noChangeAspect="1"/>
            </p:cNvSpPr>
            <p:nvPr/>
          </p:nvSpPr>
          <p:spPr>
            <a:xfrm rot="20520647">
              <a:off x="4870605" y="4080681"/>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Flödesschema: Begränsare 5">
              <a:extLst>
                <a:ext uri="{FF2B5EF4-FFF2-40B4-BE49-F238E27FC236}">
                  <a16:creationId xmlns:a16="http://schemas.microsoft.com/office/drawing/2014/main" id="{4864816A-8A4A-4488-A801-A3AD9FA72526}"/>
                </a:ext>
              </a:extLst>
            </p:cNvPr>
            <p:cNvSpPr>
              <a:spLocks noChangeAspect="1"/>
            </p:cNvSpPr>
            <p:nvPr/>
          </p:nvSpPr>
          <p:spPr>
            <a:xfrm rot="20520647">
              <a:off x="3162514" y="4488093"/>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Flödesschema: Begränsare 5">
              <a:extLst>
                <a:ext uri="{FF2B5EF4-FFF2-40B4-BE49-F238E27FC236}">
                  <a16:creationId xmlns:a16="http://schemas.microsoft.com/office/drawing/2014/main" id="{24EB0ACE-117E-475A-AE83-ECDAC68C70C7}"/>
                </a:ext>
              </a:extLst>
            </p:cNvPr>
            <p:cNvSpPr>
              <a:spLocks noChangeAspect="1"/>
            </p:cNvSpPr>
            <p:nvPr/>
          </p:nvSpPr>
          <p:spPr>
            <a:xfrm rot="20520647">
              <a:off x="5235072" y="2862899"/>
              <a:ext cx="662940" cy="182880"/>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Flödesschema: Begränsare 5">
              <a:extLst>
                <a:ext uri="{FF2B5EF4-FFF2-40B4-BE49-F238E27FC236}">
                  <a16:creationId xmlns:a16="http://schemas.microsoft.com/office/drawing/2014/main" id="{74AEABBF-EC58-4CF9-AF08-2F32C2253C43}"/>
                </a:ext>
              </a:extLst>
            </p:cNvPr>
            <p:cNvSpPr>
              <a:spLocks noChangeAspect="1"/>
            </p:cNvSpPr>
            <p:nvPr/>
          </p:nvSpPr>
          <p:spPr>
            <a:xfrm rot="230544">
              <a:off x="4167411" y="4366259"/>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Flödesschema: Begränsare 5">
              <a:extLst>
                <a:ext uri="{FF2B5EF4-FFF2-40B4-BE49-F238E27FC236}">
                  <a16:creationId xmlns:a16="http://schemas.microsoft.com/office/drawing/2014/main" id="{701A82B5-51C0-4F4E-A4E1-6AFAFCF22D66}"/>
                </a:ext>
              </a:extLst>
            </p:cNvPr>
            <p:cNvSpPr>
              <a:spLocks noChangeAspect="1"/>
            </p:cNvSpPr>
            <p:nvPr/>
          </p:nvSpPr>
          <p:spPr>
            <a:xfrm rot="230544">
              <a:off x="2195081" y="3060660"/>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Flödesschema: Begränsare 5">
              <a:extLst>
                <a:ext uri="{FF2B5EF4-FFF2-40B4-BE49-F238E27FC236}">
                  <a16:creationId xmlns:a16="http://schemas.microsoft.com/office/drawing/2014/main" id="{9B0C56AA-2C4A-4DA9-A2FA-F956BD0117C5}"/>
                </a:ext>
              </a:extLst>
            </p:cNvPr>
            <p:cNvSpPr>
              <a:spLocks noChangeAspect="1"/>
            </p:cNvSpPr>
            <p:nvPr/>
          </p:nvSpPr>
          <p:spPr>
            <a:xfrm rot="230544">
              <a:off x="5356075" y="3562805"/>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Flödesschema: Begränsare 5">
              <a:extLst>
                <a:ext uri="{FF2B5EF4-FFF2-40B4-BE49-F238E27FC236}">
                  <a16:creationId xmlns:a16="http://schemas.microsoft.com/office/drawing/2014/main" id="{6141FFFA-ABA9-4460-ADBF-18FBFE2E6AB7}"/>
                </a:ext>
              </a:extLst>
            </p:cNvPr>
            <p:cNvSpPr>
              <a:spLocks noChangeAspect="1"/>
            </p:cNvSpPr>
            <p:nvPr/>
          </p:nvSpPr>
          <p:spPr>
            <a:xfrm rot="230544">
              <a:off x="3235987" y="2108510"/>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Flödesschema: Begränsare 5">
              <a:extLst>
                <a:ext uri="{FF2B5EF4-FFF2-40B4-BE49-F238E27FC236}">
                  <a16:creationId xmlns:a16="http://schemas.microsoft.com/office/drawing/2014/main" id="{724A8C16-41EE-4EE9-9BAF-A1C412CAB0CF}"/>
                </a:ext>
              </a:extLst>
            </p:cNvPr>
            <p:cNvSpPr>
              <a:spLocks noChangeAspect="1"/>
            </p:cNvSpPr>
            <p:nvPr/>
          </p:nvSpPr>
          <p:spPr>
            <a:xfrm rot="230544">
              <a:off x="3775384" y="3052240"/>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Flödesschema: Begränsare 5">
              <a:extLst>
                <a:ext uri="{FF2B5EF4-FFF2-40B4-BE49-F238E27FC236}">
                  <a16:creationId xmlns:a16="http://schemas.microsoft.com/office/drawing/2014/main" id="{D174890B-1029-4A75-9BD2-69BD7C18C508}"/>
                </a:ext>
              </a:extLst>
            </p:cNvPr>
            <p:cNvSpPr>
              <a:spLocks noChangeAspect="1"/>
            </p:cNvSpPr>
            <p:nvPr/>
          </p:nvSpPr>
          <p:spPr>
            <a:xfrm rot="230544">
              <a:off x="3134703" y="3980453"/>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1" name="textruta 40">
            <a:extLst>
              <a:ext uri="{FF2B5EF4-FFF2-40B4-BE49-F238E27FC236}">
                <a16:creationId xmlns:a16="http://schemas.microsoft.com/office/drawing/2014/main" id="{5783D4D5-C23B-4D47-AABD-FFFA46C9D0FB}"/>
              </a:ext>
            </a:extLst>
          </p:cNvPr>
          <p:cNvSpPr txBox="1"/>
          <p:nvPr/>
        </p:nvSpPr>
        <p:spPr>
          <a:xfrm>
            <a:off x="7205102" y="2228006"/>
            <a:ext cx="2841183" cy="1200329"/>
          </a:xfrm>
          <a:prstGeom prst="rect">
            <a:avLst/>
          </a:prstGeom>
          <a:noFill/>
        </p:spPr>
        <p:txBody>
          <a:bodyPr wrap="square" rtlCol="0">
            <a:spAutoFit/>
          </a:bodyPr>
          <a:lstStyle/>
          <a:p>
            <a:r>
              <a:rPr lang="sv-SE" dirty="0"/>
              <a:t>Bakterier från tarmarna kan hamna på ”fel” plats i kroppen, vilket orsakar en infektion. </a:t>
            </a:r>
            <a:endParaRPr lang="en-SE" dirty="0"/>
          </a:p>
        </p:txBody>
      </p:sp>
      <p:grpSp>
        <p:nvGrpSpPr>
          <p:cNvPr id="68" name="Grupp 67">
            <a:extLst>
              <a:ext uri="{FF2B5EF4-FFF2-40B4-BE49-F238E27FC236}">
                <a16:creationId xmlns:a16="http://schemas.microsoft.com/office/drawing/2014/main" id="{47A47A11-AB73-4B73-8362-0D9B27A3FAE2}"/>
              </a:ext>
            </a:extLst>
          </p:cNvPr>
          <p:cNvGrpSpPr>
            <a:grpSpLocks noChangeAspect="1"/>
          </p:cNvGrpSpPr>
          <p:nvPr/>
        </p:nvGrpSpPr>
        <p:grpSpPr>
          <a:xfrm>
            <a:off x="5204494" y="4398260"/>
            <a:ext cx="1764029" cy="1375410"/>
            <a:chOff x="2038350" y="1628775"/>
            <a:chExt cx="4410075" cy="3438525"/>
          </a:xfrm>
        </p:grpSpPr>
        <p:sp>
          <p:nvSpPr>
            <p:cNvPr id="69" name="Rektangel: rundade hörn 68">
              <a:extLst>
                <a:ext uri="{FF2B5EF4-FFF2-40B4-BE49-F238E27FC236}">
                  <a16:creationId xmlns:a16="http://schemas.microsoft.com/office/drawing/2014/main" id="{399B886D-155B-4194-AFD9-FDD6139D09EE}"/>
                </a:ext>
              </a:extLst>
            </p:cNvPr>
            <p:cNvSpPr/>
            <p:nvPr/>
          </p:nvSpPr>
          <p:spPr>
            <a:xfrm>
              <a:off x="2038350" y="1628775"/>
              <a:ext cx="4410075" cy="3438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0" name="Grupp 69">
              <a:extLst>
                <a:ext uri="{FF2B5EF4-FFF2-40B4-BE49-F238E27FC236}">
                  <a16:creationId xmlns:a16="http://schemas.microsoft.com/office/drawing/2014/main" id="{6F3DDDFA-7D91-4CBB-AD53-143F90F97009}"/>
                </a:ext>
              </a:extLst>
            </p:cNvPr>
            <p:cNvGrpSpPr/>
            <p:nvPr/>
          </p:nvGrpSpPr>
          <p:grpSpPr>
            <a:xfrm>
              <a:off x="2423756" y="2082123"/>
              <a:ext cx="3382124" cy="2593742"/>
              <a:chOff x="2360294" y="2360369"/>
              <a:chExt cx="3382124" cy="2593742"/>
            </a:xfrm>
          </p:grpSpPr>
          <p:sp>
            <p:nvSpPr>
              <p:cNvPr id="71" name="Flödesschema: Begränsare 70">
                <a:extLst>
                  <a:ext uri="{FF2B5EF4-FFF2-40B4-BE49-F238E27FC236}">
                    <a16:creationId xmlns:a16="http://schemas.microsoft.com/office/drawing/2014/main" id="{BCC67576-0163-4C7E-A9CA-012E7BEB7B4F}"/>
                  </a:ext>
                </a:extLst>
              </p:cNvPr>
              <p:cNvSpPr/>
              <p:nvPr/>
            </p:nvSpPr>
            <p:spPr>
              <a:xfrm rot="2649125">
                <a:off x="3014025" y="3281204"/>
                <a:ext cx="828675" cy="228600"/>
              </a:xfrm>
              <a:prstGeom prst="flowChartTerminator">
                <a:avLst/>
              </a:prstGeom>
              <a:pattFill prst="lgCheck">
                <a:fgClr>
                  <a:srgbClr val="0073C4"/>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Flödesschema: Begränsare 71">
                <a:extLst>
                  <a:ext uri="{FF2B5EF4-FFF2-40B4-BE49-F238E27FC236}">
                    <a16:creationId xmlns:a16="http://schemas.microsoft.com/office/drawing/2014/main" id="{20E0011E-30D3-4C80-B583-3F3ECD42C402}"/>
                  </a:ext>
                </a:extLst>
              </p:cNvPr>
              <p:cNvSpPr/>
              <p:nvPr/>
            </p:nvSpPr>
            <p:spPr>
              <a:xfrm rot="20526547">
                <a:off x="4799442" y="4296669"/>
                <a:ext cx="828675" cy="228600"/>
              </a:xfrm>
              <a:prstGeom prst="flowChartTerminator">
                <a:avLst/>
              </a:prstGeom>
              <a:pattFill prst="lgCheck">
                <a:fgClr>
                  <a:srgbClr val="0073C4"/>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Flödesschema: Begränsare 72">
                <a:extLst>
                  <a:ext uri="{FF2B5EF4-FFF2-40B4-BE49-F238E27FC236}">
                    <a16:creationId xmlns:a16="http://schemas.microsoft.com/office/drawing/2014/main" id="{4C094A46-0888-42B3-BCB7-21E9A5CD151D}"/>
                  </a:ext>
                </a:extLst>
              </p:cNvPr>
              <p:cNvSpPr/>
              <p:nvPr/>
            </p:nvSpPr>
            <p:spPr>
              <a:xfrm>
                <a:off x="2360294" y="3885724"/>
                <a:ext cx="828675" cy="228600"/>
              </a:xfrm>
              <a:prstGeom prst="flowChartTerminator">
                <a:avLst/>
              </a:prstGeom>
              <a:pattFill prst="lgCheck">
                <a:fgClr>
                  <a:srgbClr val="0073C4"/>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Flödesschema: Begränsare 73">
                <a:extLst>
                  <a:ext uri="{FF2B5EF4-FFF2-40B4-BE49-F238E27FC236}">
                    <a16:creationId xmlns:a16="http://schemas.microsoft.com/office/drawing/2014/main" id="{AEE7F69E-DA46-45F6-8733-36E9467B14D1}"/>
                  </a:ext>
                </a:extLst>
              </p:cNvPr>
              <p:cNvSpPr/>
              <p:nvPr/>
            </p:nvSpPr>
            <p:spPr>
              <a:xfrm rot="2780513">
                <a:off x="3414712" y="4425474"/>
                <a:ext cx="828675" cy="228600"/>
              </a:xfrm>
              <a:prstGeom prst="flowChartTerminator">
                <a:avLst/>
              </a:prstGeom>
              <a:pattFill prst="lgCheck">
                <a:fgClr>
                  <a:srgbClr val="0073C4"/>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Flödesschema: Begränsare 74">
                <a:extLst>
                  <a:ext uri="{FF2B5EF4-FFF2-40B4-BE49-F238E27FC236}">
                    <a16:creationId xmlns:a16="http://schemas.microsoft.com/office/drawing/2014/main" id="{5D46BC55-B306-43F5-9B80-29C20DF318C5}"/>
                  </a:ext>
                </a:extLst>
              </p:cNvPr>
              <p:cNvSpPr/>
              <p:nvPr/>
            </p:nvSpPr>
            <p:spPr>
              <a:xfrm rot="690592">
                <a:off x="3829049" y="2546187"/>
                <a:ext cx="828675" cy="228600"/>
              </a:xfrm>
              <a:prstGeom prst="flowChartTerminator">
                <a:avLst/>
              </a:prstGeom>
              <a:pattFill prst="lgCheck">
                <a:fgClr>
                  <a:srgbClr val="0073C4"/>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Flödesschema: Begränsare 75">
                <a:extLst>
                  <a:ext uri="{FF2B5EF4-FFF2-40B4-BE49-F238E27FC236}">
                    <a16:creationId xmlns:a16="http://schemas.microsoft.com/office/drawing/2014/main" id="{2F388CD2-3F35-486B-9295-7F53E9798661}"/>
                  </a:ext>
                </a:extLst>
              </p:cNvPr>
              <p:cNvSpPr/>
              <p:nvPr/>
            </p:nvSpPr>
            <p:spPr>
              <a:xfrm rot="2935336">
                <a:off x="5213780" y="2660407"/>
                <a:ext cx="828675" cy="228600"/>
              </a:xfrm>
              <a:prstGeom prst="flowChartTerminator">
                <a:avLst/>
              </a:prstGeom>
              <a:pattFill prst="lgCheck">
                <a:fgClr>
                  <a:srgbClr val="0073C4"/>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94" name="textruta 93">
            <a:extLst>
              <a:ext uri="{FF2B5EF4-FFF2-40B4-BE49-F238E27FC236}">
                <a16:creationId xmlns:a16="http://schemas.microsoft.com/office/drawing/2014/main" id="{E90ABB06-ED17-45DF-90B6-469F4A86E1BE}"/>
              </a:ext>
            </a:extLst>
          </p:cNvPr>
          <p:cNvSpPr txBox="1"/>
          <p:nvPr/>
        </p:nvSpPr>
        <p:spPr>
          <a:xfrm>
            <a:off x="7203155" y="4699646"/>
            <a:ext cx="19380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solidFill>
                  <a:schemeClr val="accent4"/>
                </a:solidFill>
                <a:cs typeface="Calibri"/>
              </a:rPr>
              <a:t>Behandlingen misslyckas.</a:t>
            </a:r>
          </a:p>
        </p:txBody>
      </p:sp>
      <p:sp>
        <p:nvSpPr>
          <p:cNvPr id="49" name="Rektangel 48">
            <a:extLst>
              <a:ext uri="{FF2B5EF4-FFF2-40B4-BE49-F238E27FC236}">
                <a16:creationId xmlns:a16="http://schemas.microsoft.com/office/drawing/2014/main" id="{7421BA6E-38EF-4527-8F37-0BEB04433868}"/>
              </a:ext>
            </a:extLst>
          </p:cNvPr>
          <p:cNvSpPr/>
          <p:nvPr/>
        </p:nvSpPr>
        <p:spPr>
          <a:xfrm rot="16200000">
            <a:off x="605428" y="4977595"/>
            <a:ext cx="1797287" cy="276999"/>
          </a:xfrm>
          <a:prstGeom prst="rect">
            <a:avLst/>
          </a:prstGeom>
        </p:spPr>
        <p:txBody>
          <a:bodyPr wrap="none">
            <a:spAutoFit/>
          </a:bodyPr>
          <a:lstStyle/>
          <a:p>
            <a:r>
              <a:rPr lang="sv-SE" sz="1200" dirty="0"/>
              <a:t>commons.wikimedia.com</a:t>
            </a:r>
          </a:p>
        </p:txBody>
      </p:sp>
      <p:sp>
        <p:nvSpPr>
          <p:cNvPr id="52" name="Pil: höger 51">
            <a:extLst>
              <a:ext uri="{FF2B5EF4-FFF2-40B4-BE49-F238E27FC236}">
                <a16:creationId xmlns:a16="http://schemas.microsoft.com/office/drawing/2014/main" id="{92ADD73B-AF04-4C91-AD26-51B4C7FB38A7}"/>
              </a:ext>
            </a:extLst>
          </p:cNvPr>
          <p:cNvSpPr/>
          <p:nvPr/>
        </p:nvSpPr>
        <p:spPr>
          <a:xfrm rot="21061445">
            <a:off x="3105793" y="2720948"/>
            <a:ext cx="1686969" cy="83176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53" name="textruta 52">
            <a:extLst>
              <a:ext uri="{FF2B5EF4-FFF2-40B4-BE49-F238E27FC236}">
                <a16:creationId xmlns:a16="http://schemas.microsoft.com/office/drawing/2014/main" id="{22E5BCB0-4E52-4C36-A302-10F94C994FEC}"/>
              </a:ext>
            </a:extLst>
          </p:cNvPr>
          <p:cNvSpPr txBox="1"/>
          <p:nvPr/>
        </p:nvSpPr>
        <p:spPr>
          <a:xfrm rot="21061445">
            <a:off x="3038998" y="2904708"/>
            <a:ext cx="1801924" cy="461665"/>
          </a:xfrm>
          <a:prstGeom prst="rect">
            <a:avLst/>
          </a:prstGeom>
          <a:noFill/>
        </p:spPr>
        <p:txBody>
          <a:bodyPr wrap="square" rtlCol="0">
            <a:spAutoFit/>
          </a:bodyPr>
          <a:lstStyle/>
          <a:p>
            <a:r>
              <a:rPr lang="sv-SE" sz="1200" dirty="0">
                <a:solidFill>
                  <a:schemeClr val="bg1"/>
                </a:solidFill>
              </a:rPr>
              <a:t>Tarmens normalflora </a:t>
            </a:r>
            <a:br>
              <a:rPr lang="sv-SE" sz="1200" dirty="0">
                <a:solidFill>
                  <a:schemeClr val="bg1"/>
                </a:solidFill>
              </a:rPr>
            </a:br>
            <a:r>
              <a:rPr lang="sv-SE" sz="1200" dirty="0">
                <a:solidFill>
                  <a:schemeClr val="bg1"/>
                </a:solidFill>
              </a:rPr>
              <a:t>med resistenta bakterier</a:t>
            </a:r>
            <a:endParaRPr lang="en-SE" sz="1200" dirty="0">
              <a:solidFill>
                <a:schemeClr val="bg1"/>
              </a:solidFill>
            </a:endParaRPr>
          </a:p>
        </p:txBody>
      </p:sp>
      <p:sp>
        <p:nvSpPr>
          <p:cNvPr id="54" name="Pil: höger 53">
            <a:extLst>
              <a:ext uri="{FF2B5EF4-FFF2-40B4-BE49-F238E27FC236}">
                <a16:creationId xmlns:a16="http://schemas.microsoft.com/office/drawing/2014/main" id="{C63FAE4B-C148-4183-8E87-395C12A604D0}"/>
              </a:ext>
            </a:extLst>
          </p:cNvPr>
          <p:cNvSpPr/>
          <p:nvPr/>
        </p:nvSpPr>
        <p:spPr>
          <a:xfrm rot="1402155">
            <a:off x="3104125" y="4286223"/>
            <a:ext cx="1686969" cy="83176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55" name="textruta 54">
            <a:extLst>
              <a:ext uri="{FF2B5EF4-FFF2-40B4-BE49-F238E27FC236}">
                <a16:creationId xmlns:a16="http://schemas.microsoft.com/office/drawing/2014/main" id="{FAB37651-049F-47D4-8DB7-26E286DAA916}"/>
              </a:ext>
            </a:extLst>
          </p:cNvPr>
          <p:cNvSpPr txBox="1"/>
          <p:nvPr/>
        </p:nvSpPr>
        <p:spPr>
          <a:xfrm rot="1402155">
            <a:off x="3107621" y="4549021"/>
            <a:ext cx="1729118" cy="276999"/>
          </a:xfrm>
          <a:prstGeom prst="rect">
            <a:avLst/>
          </a:prstGeom>
          <a:noFill/>
        </p:spPr>
        <p:txBody>
          <a:bodyPr wrap="square" rtlCol="0">
            <a:spAutoFit/>
          </a:bodyPr>
          <a:lstStyle/>
          <a:p>
            <a:r>
              <a:rPr lang="sv-SE" sz="1200" dirty="0">
                <a:solidFill>
                  <a:schemeClr val="bg1"/>
                </a:solidFill>
              </a:rPr>
              <a:t>Bakterier i urinblåsan</a:t>
            </a:r>
            <a:endParaRPr lang="en-SE" sz="1200" dirty="0">
              <a:solidFill>
                <a:schemeClr val="bg1"/>
              </a:solidFill>
            </a:endParaRPr>
          </a:p>
        </p:txBody>
      </p:sp>
      <p:grpSp>
        <p:nvGrpSpPr>
          <p:cNvPr id="102" name="Grupp 101">
            <a:extLst>
              <a:ext uri="{FF2B5EF4-FFF2-40B4-BE49-F238E27FC236}">
                <a16:creationId xmlns:a16="http://schemas.microsoft.com/office/drawing/2014/main" id="{65D884D5-DAD1-4A41-AF4B-EB01325C394D}"/>
              </a:ext>
            </a:extLst>
          </p:cNvPr>
          <p:cNvGrpSpPr/>
          <p:nvPr/>
        </p:nvGrpSpPr>
        <p:grpSpPr>
          <a:xfrm>
            <a:off x="5730211" y="4032800"/>
            <a:ext cx="598072" cy="573072"/>
            <a:chOff x="2139333" y="1532857"/>
            <a:chExt cx="2701377" cy="2588456"/>
          </a:xfrm>
          <a:effectLst/>
        </p:grpSpPr>
        <p:grpSp>
          <p:nvGrpSpPr>
            <p:cNvPr id="103" name="Grupp 102">
              <a:extLst>
                <a:ext uri="{FF2B5EF4-FFF2-40B4-BE49-F238E27FC236}">
                  <a16:creationId xmlns:a16="http://schemas.microsoft.com/office/drawing/2014/main" id="{AD9C88A3-3F3A-412F-B1AE-290EC0BB544B}"/>
                </a:ext>
              </a:extLst>
            </p:cNvPr>
            <p:cNvGrpSpPr/>
            <p:nvPr/>
          </p:nvGrpSpPr>
          <p:grpSpPr>
            <a:xfrm>
              <a:off x="2139333" y="2416908"/>
              <a:ext cx="2588456" cy="1413901"/>
              <a:chOff x="2139333" y="2416908"/>
              <a:chExt cx="2588456" cy="1413901"/>
            </a:xfrm>
          </p:grpSpPr>
          <p:sp>
            <p:nvSpPr>
              <p:cNvPr id="117" name="Flödesschema: Begränsare 116">
                <a:extLst>
                  <a:ext uri="{FF2B5EF4-FFF2-40B4-BE49-F238E27FC236}">
                    <a16:creationId xmlns:a16="http://schemas.microsoft.com/office/drawing/2014/main" id="{5445FCEB-D1D0-41A9-B3F4-86D90AC74D4B}"/>
                  </a:ext>
                </a:extLst>
              </p:cNvPr>
              <p:cNvSpPr/>
              <p:nvPr/>
            </p:nvSpPr>
            <p:spPr>
              <a:xfrm rot="2476148">
                <a:off x="2139333" y="2416908"/>
                <a:ext cx="2588456" cy="872197"/>
              </a:xfrm>
              <a:prstGeom prst="flowChartTerminator">
                <a:avLst/>
              </a:prstGeom>
              <a:gradFill>
                <a:gsLst>
                  <a:gs pos="75000">
                    <a:srgbClr val="70AD47">
                      <a:lumMod val="75000"/>
                    </a:srgbClr>
                  </a:gs>
                  <a:gs pos="0">
                    <a:srgbClr val="ED7D31">
                      <a:lumMod val="20000"/>
                      <a:lumOff val="80000"/>
                    </a:srgbClr>
                  </a:gs>
                </a:gsLst>
                <a:lin ang="5400000" scaled="1"/>
              </a:gradFill>
              <a:ln w="12700" cap="flat" cmpd="sng" algn="ctr">
                <a:noFill/>
                <a:prstDash val="solid"/>
                <a:miter lim="800000"/>
              </a:ln>
              <a:effectLst/>
              <a:scene3d>
                <a:camera prst="orthographicFront"/>
                <a:lightRig rig="threePt" dir="t"/>
              </a:scene3d>
              <a:sp3d>
                <a:bevelT w="165100" prst="coolSlant"/>
              </a:sp3d>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8" name="Rektangel 117">
                <a:extLst>
                  <a:ext uri="{FF2B5EF4-FFF2-40B4-BE49-F238E27FC236}">
                    <a16:creationId xmlns:a16="http://schemas.microsoft.com/office/drawing/2014/main" id="{B0DDCC11-CE87-48B9-9A51-C7BF41BE445A}"/>
                  </a:ext>
                </a:extLst>
              </p:cNvPr>
              <p:cNvSpPr/>
              <p:nvPr/>
            </p:nvSpPr>
            <p:spPr>
              <a:xfrm rot="2496550">
                <a:off x="3370667" y="2871392"/>
                <a:ext cx="1239486" cy="959417"/>
              </a:xfrm>
              <a:prstGeom prst="rect">
                <a:avLst/>
              </a:prstGeom>
              <a:solidFill>
                <a:sysClr val="window" lastClr="FFFFFF"/>
              </a:solidFill>
              <a:ln w="12700" cap="flat" cmpd="sng" algn="ctr">
                <a:no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104" name="Grupp 103">
              <a:extLst>
                <a:ext uri="{FF2B5EF4-FFF2-40B4-BE49-F238E27FC236}">
                  <a16:creationId xmlns:a16="http://schemas.microsoft.com/office/drawing/2014/main" id="{D3E68D9D-2DB8-444B-B495-920995741D4F}"/>
                </a:ext>
              </a:extLst>
            </p:cNvPr>
            <p:cNvGrpSpPr/>
            <p:nvPr/>
          </p:nvGrpSpPr>
          <p:grpSpPr>
            <a:xfrm>
              <a:off x="3415737" y="1532857"/>
              <a:ext cx="1424973" cy="2588456"/>
              <a:chOff x="6345728" y="1701668"/>
              <a:chExt cx="1424973" cy="2588456"/>
            </a:xfrm>
          </p:grpSpPr>
          <p:sp>
            <p:nvSpPr>
              <p:cNvPr id="115" name="Flödesschema: Begränsare 114">
                <a:extLst>
                  <a:ext uri="{FF2B5EF4-FFF2-40B4-BE49-F238E27FC236}">
                    <a16:creationId xmlns:a16="http://schemas.microsoft.com/office/drawing/2014/main" id="{833AD53C-2296-431C-A004-32CBF6255001}"/>
                  </a:ext>
                </a:extLst>
              </p:cNvPr>
              <p:cNvSpPr/>
              <p:nvPr/>
            </p:nvSpPr>
            <p:spPr>
              <a:xfrm rot="7979166">
                <a:off x="6040375" y="2559797"/>
                <a:ext cx="2588456" cy="872197"/>
              </a:xfrm>
              <a:prstGeom prst="flowChartTerminator">
                <a:avLst/>
              </a:prstGeom>
              <a:gradFill>
                <a:gsLst>
                  <a:gs pos="61000">
                    <a:srgbClr val="ED7D31">
                      <a:lumMod val="20000"/>
                      <a:lumOff val="80000"/>
                    </a:srgbClr>
                  </a:gs>
                  <a:gs pos="89000">
                    <a:sysClr val="window" lastClr="FFFFFF"/>
                  </a:gs>
                  <a:gs pos="97000">
                    <a:srgbClr val="ED7D31">
                      <a:lumMod val="20000"/>
                      <a:lumOff val="80000"/>
                    </a:srgbClr>
                  </a:gs>
                </a:gsLst>
                <a:lin ang="5400000" scaled="1"/>
              </a:gradFill>
              <a:ln w="12700" cap="flat" cmpd="sng" algn="ctr">
                <a:solidFill>
                  <a:sysClr val="window" lastClr="FFFFFF"/>
                </a:solidFill>
                <a:prstDash val="solid"/>
                <a:miter lim="800000"/>
              </a:ln>
              <a:effectLst>
                <a:innerShdw blurRad="63500" dist="50800" dir="13500000">
                  <a:prstClr val="black">
                    <a:alpha val="50000"/>
                  </a:prstClr>
                </a:innerShdw>
              </a:effectLst>
              <a:scene3d>
                <a:camera prst="obliqueTopRight"/>
                <a:lightRig rig="threePt" dir="t"/>
              </a:scene3d>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16" name="Rektangel 115">
                <a:extLst>
                  <a:ext uri="{FF2B5EF4-FFF2-40B4-BE49-F238E27FC236}">
                    <a16:creationId xmlns:a16="http://schemas.microsoft.com/office/drawing/2014/main" id="{980D323D-BDBF-49FC-BEBA-28FDBC6AECE5}"/>
                  </a:ext>
                </a:extLst>
              </p:cNvPr>
              <p:cNvSpPr/>
              <p:nvPr/>
            </p:nvSpPr>
            <p:spPr>
              <a:xfrm rot="8014491">
                <a:off x="6205694" y="3048612"/>
                <a:ext cx="1239486" cy="959417"/>
              </a:xfrm>
              <a:prstGeom prst="rect">
                <a:avLst/>
              </a:prstGeom>
              <a:solidFill>
                <a:sysClr val="window" lastClr="FFFFFF"/>
              </a:solidFill>
              <a:ln w="12700" cap="flat" cmpd="sng" algn="ctr">
                <a:no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05" name="Flödesschema: Koppling 104">
              <a:extLst>
                <a:ext uri="{FF2B5EF4-FFF2-40B4-BE49-F238E27FC236}">
                  <a16:creationId xmlns:a16="http://schemas.microsoft.com/office/drawing/2014/main" id="{F145D621-9AB1-4EF8-9ACD-826E9261C573}"/>
                </a:ext>
              </a:extLst>
            </p:cNvPr>
            <p:cNvSpPr/>
            <p:nvPr/>
          </p:nvSpPr>
          <p:spPr>
            <a:xfrm>
              <a:off x="3750021" y="2855219"/>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6" name="Flödesschema: Koppling 105">
              <a:extLst>
                <a:ext uri="{FF2B5EF4-FFF2-40B4-BE49-F238E27FC236}">
                  <a16:creationId xmlns:a16="http://schemas.microsoft.com/office/drawing/2014/main" id="{62BA38D3-A268-47A0-B3AE-6405BDAAC56C}"/>
                </a:ext>
              </a:extLst>
            </p:cNvPr>
            <p:cNvSpPr/>
            <p:nvPr/>
          </p:nvSpPr>
          <p:spPr>
            <a:xfrm>
              <a:off x="4002259" y="2907057"/>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7" name="Flödesschema: Koppling 106">
              <a:extLst>
                <a:ext uri="{FF2B5EF4-FFF2-40B4-BE49-F238E27FC236}">
                  <a16:creationId xmlns:a16="http://schemas.microsoft.com/office/drawing/2014/main" id="{BE0B5330-877B-4084-BF60-83050FEF4CCF}"/>
                </a:ext>
              </a:extLst>
            </p:cNvPr>
            <p:cNvSpPr/>
            <p:nvPr/>
          </p:nvSpPr>
          <p:spPr>
            <a:xfrm>
              <a:off x="3588243" y="3057112"/>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8" name="Flödesschema: Koppling 107">
              <a:extLst>
                <a:ext uri="{FF2B5EF4-FFF2-40B4-BE49-F238E27FC236}">
                  <a16:creationId xmlns:a16="http://schemas.microsoft.com/office/drawing/2014/main" id="{E674EA61-C308-44B3-B340-D265F54FA464}"/>
                </a:ext>
              </a:extLst>
            </p:cNvPr>
            <p:cNvSpPr/>
            <p:nvPr/>
          </p:nvSpPr>
          <p:spPr>
            <a:xfrm>
              <a:off x="3861582" y="3181388"/>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9" name="Flödesschema: Koppling 108">
              <a:extLst>
                <a:ext uri="{FF2B5EF4-FFF2-40B4-BE49-F238E27FC236}">
                  <a16:creationId xmlns:a16="http://schemas.microsoft.com/office/drawing/2014/main" id="{E1693542-6411-4976-9AD0-36F90A65B494}"/>
                </a:ext>
              </a:extLst>
            </p:cNvPr>
            <p:cNvSpPr/>
            <p:nvPr/>
          </p:nvSpPr>
          <p:spPr>
            <a:xfrm>
              <a:off x="3733610" y="3366880"/>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0" name="Flödesschema: Koppling 109">
              <a:extLst>
                <a:ext uri="{FF2B5EF4-FFF2-40B4-BE49-F238E27FC236}">
                  <a16:creationId xmlns:a16="http://schemas.microsoft.com/office/drawing/2014/main" id="{4C95E644-4370-4AE3-951A-B6013FAA662B}"/>
                </a:ext>
              </a:extLst>
            </p:cNvPr>
            <p:cNvSpPr/>
            <p:nvPr/>
          </p:nvSpPr>
          <p:spPr>
            <a:xfrm>
              <a:off x="4128224" y="3251726"/>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1" name="Flödesschema: Koppling 110">
              <a:extLst>
                <a:ext uri="{FF2B5EF4-FFF2-40B4-BE49-F238E27FC236}">
                  <a16:creationId xmlns:a16="http://schemas.microsoft.com/office/drawing/2014/main" id="{C285DB77-252A-4AD6-A813-9F8D44BF10BC}"/>
                </a:ext>
              </a:extLst>
            </p:cNvPr>
            <p:cNvSpPr/>
            <p:nvPr/>
          </p:nvSpPr>
          <p:spPr>
            <a:xfrm>
              <a:off x="4280624" y="3418194"/>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2" name="Flödesschema: Koppling 111">
              <a:extLst>
                <a:ext uri="{FF2B5EF4-FFF2-40B4-BE49-F238E27FC236}">
                  <a16:creationId xmlns:a16="http://schemas.microsoft.com/office/drawing/2014/main" id="{C2187362-53D5-40E4-A925-AD879F189FDF}"/>
                </a:ext>
              </a:extLst>
            </p:cNvPr>
            <p:cNvSpPr/>
            <p:nvPr/>
          </p:nvSpPr>
          <p:spPr>
            <a:xfrm>
              <a:off x="3956733" y="3488532"/>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3" name="Flödesschema: Koppling 112">
              <a:extLst>
                <a:ext uri="{FF2B5EF4-FFF2-40B4-BE49-F238E27FC236}">
                  <a16:creationId xmlns:a16="http://schemas.microsoft.com/office/drawing/2014/main" id="{479D7816-BDD0-47D3-9CE4-DE01BC9A15E1}"/>
                </a:ext>
              </a:extLst>
            </p:cNvPr>
            <p:cNvSpPr/>
            <p:nvPr/>
          </p:nvSpPr>
          <p:spPr>
            <a:xfrm>
              <a:off x="3699804" y="3674743"/>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4" name="Flödesschema: Koppling 113">
              <a:extLst>
                <a:ext uri="{FF2B5EF4-FFF2-40B4-BE49-F238E27FC236}">
                  <a16:creationId xmlns:a16="http://schemas.microsoft.com/office/drawing/2014/main" id="{5DF126BD-0036-4B20-B455-ECF07E8E3990}"/>
                </a:ext>
              </a:extLst>
            </p:cNvPr>
            <p:cNvSpPr/>
            <p:nvPr/>
          </p:nvSpPr>
          <p:spPr>
            <a:xfrm>
              <a:off x="4034105" y="3795676"/>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9882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54" grpId="0" animBg="1"/>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236FB4F-BCD7-4F9E-A9F2-24A12FCA95AF}"/>
              </a:ext>
            </a:extLst>
          </p:cNvPr>
          <p:cNvSpPr txBox="1">
            <a:spLocks/>
          </p:cNvSpPr>
          <p:nvPr/>
        </p:nvSpPr>
        <p:spPr>
          <a:xfrm>
            <a:off x="838200" y="1731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000" dirty="0"/>
              <a:t>Risker med resistenta bakterier i normalfloran</a:t>
            </a:r>
          </a:p>
        </p:txBody>
      </p:sp>
      <p:pic>
        <p:nvPicPr>
          <p:cNvPr id="4" name="Bildobjekt 3">
            <a:extLst>
              <a:ext uri="{FF2B5EF4-FFF2-40B4-BE49-F238E27FC236}">
                <a16:creationId xmlns:a16="http://schemas.microsoft.com/office/drawing/2014/main" id="{BC46ECCB-33E0-4434-A1EB-16DE6C80E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46" y="1844621"/>
            <a:ext cx="2200662" cy="4526036"/>
          </a:xfrm>
          <a:prstGeom prst="rect">
            <a:avLst/>
          </a:prstGeom>
        </p:spPr>
      </p:pic>
      <p:grpSp>
        <p:nvGrpSpPr>
          <p:cNvPr id="21" name="Grupp 20">
            <a:extLst>
              <a:ext uri="{FF2B5EF4-FFF2-40B4-BE49-F238E27FC236}">
                <a16:creationId xmlns:a16="http://schemas.microsoft.com/office/drawing/2014/main" id="{58183AAA-7BA4-4189-8C8E-5DF1C7C0CD90}"/>
              </a:ext>
            </a:extLst>
          </p:cNvPr>
          <p:cNvGrpSpPr>
            <a:grpSpLocks noChangeAspect="1"/>
          </p:cNvGrpSpPr>
          <p:nvPr/>
        </p:nvGrpSpPr>
        <p:grpSpPr>
          <a:xfrm>
            <a:off x="4185113" y="2235440"/>
            <a:ext cx="1834491" cy="1430353"/>
            <a:chOff x="2038350" y="1628775"/>
            <a:chExt cx="4410075" cy="3438525"/>
          </a:xfrm>
        </p:grpSpPr>
        <p:sp>
          <p:nvSpPr>
            <p:cNvPr id="22" name="Rektangel: rundade hörn 21">
              <a:extLst>
                <a:ext uri="{FF2B5EF4-FFF2-40B4-BE49-F238E27FC236}">
                  <a16:creationId xmlns:a16="http://schemas.microsoft.com/office/drawing/2014/main" id="{2D91BA60-D35A-45F7-B3AC-0B16F5F5C255}"/>
                </a:ext>
              </a:extLst>
            </p:cNvPr>
            <p:cNvSpPr/>
            <p:nvPr/>
          </p:nvSpPr>
          <p:spPr>
            <a:xfrm>
              <a:off x="2038350" y="1628775"/>
              <a:ext cx="4410075" cy="3438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Flödesschema: Begränsare 5">
              <a:extLst>
                <a:ext uri="{FF2B5EF4-FFF2-40B4-BE49-F238E27FC236}">
                  <a16:creationId xmlns:a16="http://schemas.microsoft.com/office/drawing/2014/main" id="{B02547FE-FCA8-457E-BC81-CD7412044EC0}"/>
                </a:ext>
              </a:extLst>
            </p:cNvPr>
            <p:cNvSpPr>
              <a:spLocks noChangeAspect="1"/>
            </p:cNvSpPr>
            <p:nvPr/>
          </p:nvSpPr>
          <p:spPr>
            <a:xfrm rot="2649125">
              <a:off x="4076906" y="2518879"/>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Flödesschema: Begränsare 5">
              <a:extLst>
                <a:ext uri="{FF2B5EF4-FFF2-40B4-BE49-F238E27FC236}">
                  <a16:creationId xmlns:a16="http://schemas.microsoft.com/office/drawing/2014/main" id="{485C97A9-5D45-4145-955D-955422C46252}"/>
                </a:ext>
              </a:extLst>
            </p:cNvPr>
            <p:cNvSpPr>
              <a:spLocks noChangeAspect="1"/>
            </p:cNvSpPr>
            <p:nvPr/>
          </p:nvSpPr>
          <p:spPr>
            <a:xfrm rot="20520647">
              <a:off x="4240507" y="3502162"/>
              <a:ext cx="662940" cy="182880"/>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Flödesschema: Begränsare 5">
              <a:extLst>
                <a:ext uri="{FF2B5EF4-FFF2-40B4-BE49-F238E27FC236}">
                  <a16:creationId xmlns:a16="http://schemas.microsoft.com/office/drawing/2014/main" id="{0E75F9FD-C105-4006-B6AD-56F3642773A3}"/>
                </a:ext>
              </a:extLst>
            </p:cNvPr>
            <p:cNvSpPr>
              <a:spLocks noChangeAspect="1"/>
            </p:cNvSpPr>
            <p:nvPr/>
          </p:nvSpPr>
          <p:spPr>
            <a:xfrm rot="20520647">
              <a:off x="4870605" y="4080681"/>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Flödesschema: Begränsare 5">
              <a:extLst>
                <a:ext uri="{FF2B5EF4-FFF2-40B4-BE49-F238E27FC236}">
                  <a16:creationId xmlns:a16="http://schemas.microsoft.com/office/drawing/2014/main" id="{4864816A-8A4A-4488-A801-A3AD9FA72526}"/>
                </a:ext>
              </a:extLst>
            </p:cNvPr>
            <p:cNvSpPr>
              <a:spLocks noChangeAspect="1"/>
            </p:cNvSpPr>
            <p:nvPr/>
          </p:nvSpPr>
          <p:spPr>
            <a:xfrm rot="20520647">
              <a:off x="3162514" y="4488093"/>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Flödesschema: Begränsare 5">
              <a:extLst>
                <a:ext uri="{FF2B5EF4-FFF2-40B4-BE49-F238E27FC236}">
                  <a16:creationId xmlns:a16="http://schemas.microsoft.com/office/drawing/2014/main" id="{24EB0ACE-117E-475A-AE83-ECDAC68C70C7}"/>
                </a:ext>
              </a:extLst>
            </p:cNvPr>
            <p:cNvSpPr>
              <a:spLocks noChangeAspect="1"/>
            </p:cNvSpPr>
            <p:nvPr/>
          </p:nvSpPr>
          <p:spPr>
            <a:xfrm rot="20520647">
              <a:off x="5235072" y="2862899"/>
              <a:ext cx="662940" cy="182880"/>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Flödesschema: Begränsare 5">
              <a:extLst>
                <a:ext uri="{FF2B5EF4-FFF2-40B4-BE49-F238E27FC236}">
                  <a16:creationId xmlns:a16="http://schemas.microsoft.com/office/drawing/2014/main" id="{74AEABBF-EC58-4CF9-AF08-2F32C2253C43}"/>
                </a:ext>
              </a:extLst>
            </p:cNvPr>
            <p:cNvSpPr>
              <a:spLocks noChangeAspect="1"/>
            </p:cNvSpPr>
            <p:nvPr/>
          </p:nvSpPr>
          <p:spPr>
            <a:xfrm rot="230544">
              <a:off x="4167411" y="4366259"/>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Flödesschema: Begränsare 5">
              <a:extLst>
                <a:ext uri="{FF2B5EF4-FFF2-40B4-BE49-F238E27FC236}">
                  <a16:creationId xmlns:a16="http://schemas.microsoft.com/office/drawing/2014/main" id="{701A82B5-51C0-4F4E-A4E1-6AFAFCF22D66}"/>
                </a:ext>
              </a:extLst>
            </p:cNvPr>
            <p:cNvSpPr>
              <a:spLocks noChangeAspect="1"/>
            </p:cNvSpPr>
            <p:nvPr/>
          </p:nvSpPr>
          <p:spPr>
            <a:xfrm rot="230544">
              <a:off x="2195081" y="3060660"/>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Flödesschema: Begränsare 5">
              <a:extLst>
                <a:ext uri="{FF2B5EF4-FFF2-40B4-BE49-F238E27FC236}">
                  <a16:creationId xmlns:a16="http://schemas.microsoft.com/office/drawing/2014/main" id="{9B0C56AA-2C4A-4DA9-A2FA-F956BD0117C5}"/>
                </a:ext>
              </a:extLst>
            </p:cNvPr>
            <p:cNvSpPr>
              <a:spLocks noChangeAspect="1"/>
            </p:cNvSpPr>
            <p:nvPr/>
          </p:nvSpPr>
          <p:spPr>
            <a:xfrm rot="230544">
              <a:off x="5356075" y="3562805"/>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Flödesschema: Begränsare 5">
              <a:extLst>
                <a:ext uri="{FF2B5EF4-FFF2-40B4-BE49-F238E27FC236}">
                  <a16:creationId xmlns:a16="http://schemas.microsoft.com/office/drawing/2014/main" id="{6141FFFA-ABA9-4460-ADBF-18FBFE2E6AB7}"/>
                </a:ext>
              </a:extLst>
            </p:cNvPr>
            <p:cNvSpPr>
              <a:spLocks noChangeAspect="1"/>
            </p:cNvSpPr>
            <p:nvPr/>
          </p:nvSpPr>
          <p:spPr>
            <a:xfrm rot="230544">
              <a:off x="3235987" y="2108510"/>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Flödesschema: Begränsare 5">
              <a:extLst>
                <a:ext uri="{FF2B5EF4-FFF2-40B4-BE49-F238E27FC236}">
                  <a16:creationId xmlns:a16="http://schemas.microsoft.com/office/drawing/2014/main" id="{724A8C16-41EE-4EE9-9BAF-A1C412CAB0CF}"/>
                </a:ext>
              </a:extLst>
            </p:cNvPr>
            <p:cNvSpPr>
              <a:spLocks noChangeAspect="1"/>
            </p:cNvSpPr>
            <p:nvPr/>
          </p:nvSpPr>
          <p:spPr>
            <a:xfrm rot="230544">
              <a:off x="3775384" y="3052240"/>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Flödesschema: Begränsare 5">
              <a:extLst>
                <a:ext uri="{FF2B5EF4-FFF2-40B4-BE49-F238E27FC236}">
                  <a16:creationId xmlns:a16="http://schemas.microsoft.com/office/drawing/2014/main" id="{D174890B-1029-4A75-9BD2-69BD7C18C508}"/>
                </a:ext>
              </a:extLst>
            </p:cNvPr>
            <p:cNvSpPr>
              <a:spLocks noChangeAspect="1"/>
            </p:cNvSpPr>
            <p:nvPr/>
          </p:nvSpPr>
          <p:spPr>
            <a:xfrm rot="230544">
              <a:off x="3134703" y="3980453"/>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6" name="Flödesschema: Begränsare 5">
            <a:extLst>
              <a:ext uri="{FF2B5EF4-FFF2-40B4-BE49-F238E27FC236}">
                <a16:creationId xmlns:a16="http://schemas.microsoft.com/office/drawing/2014/main" id="{372F44C9-3AA8-49B6-AF7F-E81B067E7F49}"/>
              </a:ext>
            </a:extLst>
          </p:cNvPr>
          <p:cNvSpPr>
            <a:spLocks noChangeAspect="1"/>
          </p:cNvSpPr>
          <p:nvPr/>
        </p:nvSpPr>
        <p:spPr>
          <a:xfrm rot="230544">
            <a:off x="5459501" y="2423625"/>
            <a:ext cx="275768" cy="76074"/>
          </a:xfrm>
          <a:prstGeom prst="flowChartTerminator">
            <a:avLst/>
          </a:prstGeom>
          <a:solidFill>
            <a:srgbClr val="FF0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a:extLst>
              <a:ext uri="{FF2B5EF4-FFF2-40B4-BE49-F238E27FC236}">
                <a16:creationId xmlns:a16="http://schemas.microsoft.com/office/drawing/2014/main" id="{2741D79C-53BB-497E-ABE2-B80B7DF3F5D1}"/>
              </a:ext>
            </a:extLst>
          </p:cNvPr>
          <p:cNvGrpSpPr/>
          <p:nvPr/>
        </p:nvGrpSpPr>
        <p:grpSpPr>
          <a:xfrm>
            <a:off x="6608130" y="2235958"/>
            <a:ext cx="1834491" cy="1430353"/>
            <a:chOff x="6049560" y="2116215"/>
            <a:chExt cx="1834491" cy="1430353"/>
          </a:xfrm>
        </p:grpSpPr>
        <p:grpSp>
          <p:nvGrpSpPr>
            <p:cNvPr id="47" name="Grupp 46">
              <a:extLst>
                <a:ext uri="{FF2B5EF4-FFF2-40B4-BE49-F238E27FC236}">
                  <a16:creationId xmlns:a16="http://schemas.microsoft.com/office/drawing/2014/main" id="{D2EAF26C-41FC-4750-B45E-CE234F80E66D}"/>
                </a:ext>
              </a:extLst>
            </p:cNvPr>
            <p:cNvGrpSpPr>
              <a:grpSpLocks noChangeAspect="1"/>
            </p:cNvGrpSpPr>
            <p:nvPr/>
          </p:nvGrpSpPr>
          <p:grpSpPr>
            <a:xfrm>
              <a:off x="6049560" y="2116215"/>
              <a:ext cx="1834491" cy="1430353"/>
              <a:chOff x="2038350" y="1628775"/>
              <a:chExt cx="4410075" cy="3438525"/>
            </a:xfrm>
          </p:grpSpPr>
          <p:sp>
            <p:nvSpPr>
              <p:cNvPr id="48" name="Rektangel: rundade hörn 47">
                <a:extLst>
                  <a:ext uri="{FF2B5EF4-FFF2-40B4-BE49-F238E27FC236}">
                    <a16:creationId xmlns:a16="http://schemas.microsoft.com/office/drawing/2014/main" id="{8442B164-BB9B-4486-A7A2-5878B5714D5C}"/>
                  </a:ext>
                </a:extLst>
              </p:cNvPr>
              <p:cNvSpPr/>
              <p:nvPr/>
            </p:nvSpPr>
            <p:spPr>
              <a:xfrm>
                <a:off x="2038350" y="1628775"/>
                <a:ext cx="4410075" cy="3438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Flödesschema: Begränsare 5">
                <a:extLst>
                  <a:ext uri="{FF2B5EF4-FFF2-40B4-BE49-F238E27FC236}">
                    <a16:creationId xmlns:a16="http://schemas.microsoft.com/office/drawing/2014/main" id="{DFA66A69-9201-41E6-91C6-6D8442ABF4F7}"/>
                  </a:ext>
                </a:extLst>
              </p:cNvPr>
              <p:cNvSpPr>
                <a:spLocks noChangeAspect="1"/>
              </p:cNvSpPr>
              <p:nvPr/>
            </p:nvSpPr>
            <p:spPr>
              <a:xfrm rot="15564514">
                <a:off x="2139741" y="2969228"/>
                <a:ext cx="1671278" cy="461042"/>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Flödesschema: Begränsare 5">
                <a:extLst>
                  <a:ext uri="{FF2B5EF4-FFF2-40B4-BE49-F238E27FC236}">
                    <a16:creationId xmlns:a16="http://schemas.microsoft.com/office/drawing/2014/main" id="{F512D369-727D-463D-83F1-F9D4E40D8359}"/>
                  </a:ext>
                </a:extLst>
              </p:cNvPr>
              <p:cNvSpPr>
                <a:spLocks noChangeAspect="1"/>
              </p:cNvSpPr>
              <p:nvPr/>
            </p:nvSpPr>
            <p:spPr>
              <a:xfrm rot="16948243">
                <a:off x="4336935" y="2922502"/>
                <a:ext cx="1681577" cy="463874"/>
              </a:xfrm>
              <a:prstGeom prst="flowChartTerminator">
                <a:avLst/>
              </a:prstGeom>
              <a:solidFill>
                <a:srgbClr val="FF0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Pil: nedåtböjd 5">
              <a:extLst>
                <a:ext uri="{FF2B5EF4-FFF2-40B4-BE49-F238E27FC236}">
                  <a16:creationId xmlns:a16="http://schemas.microsoft.com/office/drawing/2014/main" id="{E575D141-A0AC-4283-A9C3-7D8FCD463DB9}"/>
                </a:ext>
              </a:extLst>
            </p:cNvPr>
            <p:cNvSpPr/>
            <p:nvPr/>
          </p:nvSpPr>
          <p:spPr>
            <a:xfrm>
              <a:off x="6597493" y="2517962"/>
              <a:ext cx="622248" cy="149141"/>
            </a:xfrm>
            <a:prstGeom prst="curvedDownArrow">
              <a:avLst/>
            </a:prstGeom>
            <a:solidFill>
              <a:schemeClr val="bg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pic>
          <p:nvPicPr>
            <p:cNvPr id="5" name="Bildobjekt 4">
              <a:extLst>
                <a:ext uri="{FF2B5EF4-FFF2-40B4-BE49-F238E27FC236}">
                  <a16:creationId xmlns:a16="http://schemas.microsoft.com/office/drawing/2014/main" id="{31453E46-340B-4F20-AD2C-932BE8B4A7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044070">
              <a:off x="6605673" y="2540504"/>
              <a:ext cx="549072" cy="274536"/>
            </a:xfrm>
            <a:prstGeom prst="rect">
              <a:avLst/>
            </a:prstGeom>
          </p:spPr>
        </p:pic>
      </p:grpSp>
      <p:sp>
        <p:nvSpPr>
          <p:cNvPr id="37" name="textruta 36">
            <a:extLst>
              <a:ext uri="{FF2B5EF4-FFF2-40B4-BE49-F238E27FC236}">
                <a16:creationId xmlns:a16="http://schemas.microsoft.com/office/drawing/2014/main" id="{8FF581F0-6644-428C-8239-977CEB08F49A}"/>
              </a:ext>
            </a:extLst>
          </p:cNvPr>
          <p:cNvSpPr txBox="1"/>
          <p:nvPr/>
        </p:nvSpPr>
        <p:spPr>
          <a:xfrm>
            <a:off x="6334454" y="4068058"/>
            <a:ext cx="2563353" cy="1200329"/>
          </a:xfrm>
          <a:prstGeom prst="rect">
            <a:avLst/>
          </a:prstGeom>
          <a:noFill/>
        </p:spPr>
        <p:txBody>
          <a:bodyPr wrap="square" rtlCol="0">
            <a:spAutoFit/>
          </a:bodyPr>
          <a:lstStyle/>
          <a:p>
            <a:r>
              <a:rPr lang="sv-SE" dirty="0"/>
              <a:t>De resistenta bakterierna i normalfloran kan överföra resistensgener till patogena bakterier.</a:t>
            </a:r>
            <a:endParaRPr lang="en-SE" dirty="0"/>
          </a:p>
        </p:txBody>
      </p:sp>
      <p:sp>
        <p:nvSpPr>
          <p:cNvPr id="38" name="textruta 37">
            <a:extLst>
              <a:ext uri="{FF2B5EF4-FFF2-40B4-BE49-F238E27FC236}">
                <a16:creationId xmlns:a16="http://schemas.microsoft.com/office/drawing/2014/main" id="{86BFD4BB-2FBF-4597-A656-9831C76BD815}"/>
              </a:ext>
            </a:extLst>
          </p:cNvPr>
          <p:cNvSpPr txBox="1"/>
          <p:nvPr/>
        </p:nvSpPr>
        <p:spPr>
          <a:xfrm>
            <a:off x="5093529" y="1369306"/>
            <a:ext cx="2420081" cy="646331"/>
          </a:xfrm>
          <a:prstGeom prst="rect">
            <a:avLst/>
          </a:prstGeom>
          <a:noFill/>
        </p:spPr>
        <p:txBody>
          <a:bodyPr wrap="square" rtlCol="0">
            <a:spAutoFit/>
          </a:bodyPr>
          <a:lstStyle/>
          <a:p>
            <a:r>
              <a:rPr lang="sv-SE" dirty="0"/>
              <a:t>Infektion av känslig patogen bakterie</a:t>
            </a:r>
            <a:endParaRPr lang="en-SE" dirty="0"/>
          </a:p>
        </p:txBody>
      </p:sp>
      <p:cxnSp>
        <p:nvCxnSpPr>
          <p:cNvPr id="39" name="Rak pilkoppling 38">
            <a:extLst>
              <a:ext uri="{FF2B5EF4-FFF2-40B4-BE49-F238E27FC236}">
                <a16:creationId xmlns:a16="http://schemas.microsoft.com/office/drawing/2014/main" id="{20E7BD02-059F-4EFB-ADD3-E6AB6D62C32A}"/>
              </a:ext>
            </a:extLst>
          </p:cNvPr>
          <p:cNvCxnSpPr>
            <a:cxnSpLocks/>
          </p:cNvCxnSpPr>
          <p:nvPr/>
        </p:nvCxnSpPr>
        <p:spPr>
          <a:xfrm flipH="1">
            <a:off x="5667600" y="1998049"/>
            <a:ext cx="139817" cy="370361"/>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cxnSp>
        <p:nvCxnSpPr>
          <p:cNvPr id="42" name="Rak pilkoppling 41">
            <a:extLst>
              <a:ext uri="{FF2B5EF4-FFF2-40B4-BE49-F238E27FC236}">
                <a16:creationId xmlns:a16="http://schemas.microsoft.com/office/drawing/2014/main" id="{E1660978-A4FD-42BB-AAAA-0D2576F6AFE4}"/>
              </a:ext>
            </a:extLst>
          </p:cNvPr>
          <p:cNvCxnSpPr/>
          <p:nvPr/>
        </p:nvCxnSpPr>
        <p:spPr>
          <a:xfrm>
            <a:off x="6183190" y="2974004"/>
            <a:ext cx="240126"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nvGrpSpPr>
          <p:cNvPr id="50" name="Grupp 49">
            <a:extLst>
              <a:ext uri="{FF2B5EF4-FFF2-40B4-BE49-F238E27FC236}">
                <a16:creationId xmlns:a16="http://schemas.microsoft.com/office/drawing/2014/main" id="{FD64C663-8B4D-4BE2-B6ED-0CDD538658FE}"/>
              </a:ext>
            </a:extLst>
          </p:cNvPr>
          <p:cNvGrpSpPr>
            <a:grpSpLocks noChangeAspect="1"/>
          </p:cNvGrpSpPr>
          <p:nvPr/>
        </p:nvGrpSpPr>
        <p:grpSpPr>
          <a:xfrm>
            <a:off x="9031146" y="2252525"/>
            <a:ext cx="1764029" cy="1375410"/>
            <a:chOff x="2038350" y="1628775"/>
            <a:chExt cx="4410075" cy="3438525"/>
          </a:xfrm>
        </p:grpSpPr>
        <p:sp>
          <p:nvSpPr>
            <p:cNvPr id="53" name="Rektangel: rundade hörn 52">
              <a:extLst>
                <a:ext uri="{FF2B5EF4-FFF2-40B4-BE49-F238E27FC236}">
                  <a16:creationId xmlns:a16="http://schemas.microsoft.com/office/drawing/2014/main" id="{E53049C5-F4C3-49D9-A7D3-145591AEE1F9}"/>
                </a:ext>
              </a:extLst>
            </p:cNvPr>
            <p:cNvSpPr/>
            <p:nvPr/>
          </p:nvSpPr>
          <p:spPr>
            <a:xfrm>
              <a:off x="2038350" y="1628775"/>
              <a:ext cx="4410075" cy="3438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4" name="Grupp 53">
              <a:extLst>
                <a:ext uri="{FF2B5EF4-FFF2-40B4-BE49-F238E27FC236}">
                  <a16:creationId xmlns:a16="http://schemas.microsoft.com/office/drawing/2014/main" id="{6B921B30-E72D-4FFE-B7AB-35F6570F0756}"/>
                </a:ext>
              </a:extLst>
            </p:cNvPr>
            <p:cNvGrpSpPr/>
            <p:nvPr/>
          </p:nvGrpSpPr>
          <p:grpSpPr>
            <a:xfrm>
              <a:off x="2423756" y="2082123"/>
              <a:ext cx="3382124" cy="2593742"/>
              <a:chOff x="2360294" y="2360369"/>
              <a:chExt cx="3382124" cy="2593742"/>
            </a:xfrm>
          </p:grpSpPr>
          <p:sp>
            <p:nvSpPr>
              <p:cNvPr id="55" name="Flödesschema: Begränsare 54">
                <a:extLst>
                  <a:ext uri="{FF2B5EF4-FFF2-40B4-BE49-F238E27FC236}">
                    <a16:creationId xmlns:a16="http://schemas.microsoft.com/office/drawing/2014/main" id="{E22C4247-0580-4A3D-AE67-459B97DCF145}"/>
                  </a:ext>
                </a:extLst>
              </p:cNvPr>
              <p:cNvSpPr/>
              <p:nvPr/>
            </p:nvSpPr>
            <p:spPr>
              <a:xfrm rot="2649125">
                <a:off x="3014025" y="3281204"/>
                <a:ext cx="828675" cy="228600"/>
              </a:xfrm>
              <a:prstGeom prst="flowChartTerminator">
                <a:avLst/>
              </a:prstGeom>
              <a:pattFill prst="lgCheck">
                <a:fgClr>
                  <a:srgbClr val="FF0000"/>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Flödesschema: Begränsare 55">
                <a:extLst>
                  <a:ext uri="{FF2B5EF4-FFF2-40B4-BE49-F238E27FC236}">
                    <a16:creationId xmlns:a16="http://schemas.microsoft.com/office/drawing/2014/main" id="{8AC75FEF-24B1-4D2A-8331-99CDC7979754}"/>
                  </a:ext>
                </a:extLst>
              </p:cNvPr>
              <p:cNvSpPr/>
              <p:nvPr/>
            </p:nvSpPr>
            <p:spPr>
              <a:xfrm rot="20526547">
                <a:off x="4799442" y="4296669"/>
                <a:ext cx="828675" cy="228600"/>
              </a:xfrm>
              <a:prstGeom prst="flowChartTerminator">
                <a:avLst/>
              </a:prstGeom>
              <a:pattFill prst="lgCheck">
                <a:fgClr>
                  <a:srgbClr val="FF0000"/>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Flödesschema: Begränsare 56">
                <a:extLst>
                  <a:ext uri="{FF2B5EF4-FFF2-40B4-BE49-F238E27FC236}">
                    <a16:creationId xmlns:a16="http://schemas.microsoft.com/office/drawing/2014/main" id="{CB58D1FA-6A5C-4C6F-9338-6F04A4A0DC99}"/>
                  </a:ext>
                </a:extLst>
              </p:cNvPr>
              <p:cNvSpPr/>
              <p:nvPr/>
            </p:nvSpPr>
            <p:spPr>
              <a:xfrm>
                <a:off x="2360294" y="3885724"/>
                <a:ext cx="828675" cy="228600"/>
              </a:xfrm>
              <a:prstGeom prst="flowChartTerminator">
                <a:avLst/>
              </a:prstGeom>
              <a:pattFill prst="lgCheck">
                <a:fgClr>
                  <a:srgbClr val="FF0000"/>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Flödesschema: Begränsare 63">
                <a:extLst>
                  <a:ext uri="{FF2B5EF4-FFF2-40B4-BE49-F238E27FC236}">
                    <a16:creationId xmlns:a16="http://schemas.microsoft.com/office/drawing/2014/main" id="{BAE41588-2B12-451D-9AAE-7109615D6777}"/>
                  </a:ext>
                </a:extLst>
              </p:cNvPr>
              <p:cNvSpPr/>
              <p:nvPr/>
            </p:nvSpPr>
            <p:spPr>
              <a:xfrm rot="2780513">
                <a:off x="3414712" y="4425474"/>
                <a:ext cx="828675" cy="228600"/>
              </a:xfrm>
              <a:prstGeom prst="flowChartTerminator">
                <a:avLst/>
              </a:prstGeom>
              <a:pattFill prst="lgCheck">
                <a:fgClr>
                  <a:srgbClr val="FF0000"/>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Flödesschema: Begränsare 64">
                <a:extLst>
                  <a:ext uri="{FF2B5EF4-FFF2-40B4-BE49-F238E27FC236}">
                    <a16:creationId xmlns:a16="http://schemas.microsoft.com/office/drawing/2014/main" id="{4CD351D1-0A9D-4309-92C2-0B97C562151D}"/>
                  </a:ext>
                </a:extLst>
              </p:cNvPr>
              <p:cNvSpPr/>
              <p:nvPr/>
            </p:nvSpPr>
            <p:spPr>
              <a:xfrm rot="690592">
                <a:off x="3829049" y="2546187"/>
                <a:ext cx="828675" cy="228600"/>
              </a:xfrm>
              <a:prstGeom prst="flowChartTerminator">
                <a:avLst/>
              </a:prstGeom>
              <a:pattFill prst="lgCheck">
                <a:fgClr>
                  <a:srgbClr val="FF0000"/>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Flödesschema: Begränsare 65">
                <a:extLst>
                  <a:ext uri="{FF2B5EF4-FFF2-40B4-BE49-F238E27FC236}">
                    <a16:creationId xmlns:a16="http://schemas.microsoft.com/office/drawing/2014/main" id="{0B562EE5-E6B7-4041-B435-22D3567BB454}"/>
                  </a:ext>
                </a:extLst>
              </p:cNvPr>
              <p:cNvSpPr/>
              <p:nvPr/>
            </p:nvSpPr>
            <p:spPr>
              <a:xfrm rot="2935336">
                <a:off x="5213780" y="2660407"/>
                <a:ext cx="828675" cy="228600"/>
              </a:xfrm>
              <a:prstGeom prst="flowChartTerminator">
                <a:avLst/>
              </a:prstGeom>
              <a:pattFill prst="lgCheck">
                <a:fgClr>
                  <a:srgbClr val="FF0000"/>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84" name="Flödesschema: Begränsare 5">
            <a:extLst>
              <a:ext uri="{FF2B5EF4-FFF2-40B4-BE49-F238E27FC236}">
                <a16:creationId xmlns:a16="http://schemas.microsoft.com/office/drawing/2014/main" id="{5DC7DB30-62C2-4948-B111-999A29F400D7}"/>
              </a:ext>
            </a:extLst>
          </p:cNvPr>
          <p:cNvSpPr>
            <a:spLocks noChangeAspect="1"/>
          </p:cNvSpPr>
          <p:nvPr/>
        </p:nvSpPr>
        <p:spPr>
          <a:xfrm rot="16948243">
            <a:off x="7559648" y="2774122"/>
            <a:ext cx="699500" cy="192961"/>
          </a:xfrm>
          <a:prstGeom prst="flowChartTerminator">
            <a:avLst/>
          </a:prstGeom>
          <a:pattFill prst="lgCheck">
            <a:fgClr>
              <a:srgbClr val="FF000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5" name="Rak pilkoppling 84">
            <a:extLst>
              <a:ext uri="{FF2B5EF4-FFF2-40B4-BE49-F238E27FC236}">
                <a16:creationId xmlns:a16="http://schemas.microsoft.com/office/drawing/2014/main" id="{2039D82B-3B16-4946-B52E-33132CE74A2D}"/>
              </a:ext>
            </a:extLst>
          </p:cNvPr>
          <p:cNvCxnSpPr/>
          <p:nvPr/>
        </p:nvCxnSpPr>
        <p:spPr>
          <a:xfrm>
            <a:off x="8624616" y="2974004"/>
            <a:ext cx="240126"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86" name="textruta 85">
            <a:extLst>
              <a:ext uri="{FF2B5EF4-FFF2-40B4-BE49-F238E27FC236}">
                <a16:creationId xmlns:a16="http://schemas.microsoft.com/office/drawing/2014/main" id="{DD522689-6132-436F-B6C6-E3A2F4756C57}"/>
              </a:ext>
            </a:extLst>
          </p:cNvPr>
          <p:cNvSpPr txBox="1"/>
          <p:nvPr/>
        </p:nvSpPr>
        <p:spPr>
          <a:xfrm>
            <a:off x="9299424" y="4089876"/>
            <a:ext cx="19380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solidFill>
                  <a:schemeClr val="accent4"/>
                </a:solidFill>
                <a:cs typeface="Calibri"/>
              </a:rPr>
              <a:t>Behandlingen misslyckas.</a:t>
            </a:r>
          </a:p>
        </p:txBody>
      </p:sp>
      <p:sp>
        <p:nvSpPr>
          <p:cNvPr id="60" name="Rektangel 59">
            <a:extLst>
              <a:ext uri="{FF2B5EF4-FFF2-40B4-BE49-F238E27FC236}">
                <a16:creationId xmlns:a16="http://schemas.microsoft.com/office/drawing/2014/main" id="{874A1B40-0ABF-41CE-B848-8910B081C838}"/>
              </a:ext>
            </a:extLst>
          </p:cNvPr>
          <p:cNvSpPr/>
          <p:nvPr/>
        </p:nvSpPr>
        <p:spPr>
          <a:xfrm rot="16200000">
            <a:off x="203062" y="5208986"/>
            <a:ext cx="1797287" cy="276999"/>
          </a:xfrm>
          <a:prstGeom prst="rect">
            <a:avLst/>
          </a:prstGeom>
        </p:spPr>
        <p:txBody>
          <a:bodyPr wrap="none">
            <a:spAutoFit/>
          </a:bodyPr>
          <a:lstStyle/>
          <a:p>
            <a:r>
              <a:rPr lang="sv-SE" sz="1200" dirty="0"/>
              <a:t>commons.wikimedia.com</a:t>
            </a:r>
          </a:p>
        </p:txBody>
      </p:sp>
      <p:sp>
        <p:nvSpPr>
          <p:cNvPr id="61" name="Pil: höger 60">
            <a:extLst>
              <a:ext uri="{FF2B5EF4-FFF2-40B4-BE49-F238E27FC236}">
                <a16:creationId xmlns:a16="http://schemas.microsoft.com/office/drawing/2014/main" id="{10829FF0-5F86-4FEE-BE33-1B177F69B325}"/>
              </a:ext>
            </a:extLst>
          </p:cNvPr>
          <p:cNvSpPr/>
          <p:nvPr/>
        </p:nvSpPr>
        <p:spPr>
          <a:xfrm rot="21061445">
            <a:off x="2438948" y="3009314"/>
            <a:ext cx="1686969" cy="83176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2" name="textruta 61">
            <a:extLst>
              <a:ext uri="{FF2B5EF4-FFF2-40B4-BE49-F238E27FC236}">
                <a16:creationId xmlns:a16="http://schemas.microsoft.com/office/drawing/2014/main" id="{290AFCD7-62AB-4BB6-9AEA-EEB55339ED9A}"/>
              </a:ext>
            </a:extLst>
          </p:cNvPr>
          <p:cNvSpPr txBox="1"/>
          <p:nvPr/>
        </p:nvSpPr>
        <p:spPr>
          <a:xfrm rot="21061445">
            <a:off x="2372153" y="3193074"/>
            <a:ext cx="1801924" cy="461665"/>
          </a:xfrm>
          <a:prstGeom prst="rect">
            <a:avLst/>
          </a:prstGeom>
          <a:noFill/>
        </p:spPr>
        <p:txBody>
          <a:bodyPr wrap="square" rtlCol="0">
            <a:spAutoFit/>
          </a:bodyPr>
          <a:lstStyle/>
          <a:p>
            <a:r>
              <a:rPr lang="sv-SE" sz="1200" dirty="0">
                <a:solidFill>
                  <a:schemeClr val="bg1"/>
                </a:solidFill>
              </a:rPr>
              <a:t>Tarmens normalflora </a:t>
            </a:r>
            <a:br>
              <a:rPr lang="sv-SE" sz="1200" dirty="0">
                <a:solidFill>
                  <a:schemeClr val="bg1"/>
                </a:solidFill>
              </a:rPr>
            </a:br>
            <a:r>
              <a:rPr lang="sv-SE" sz="1200" dirty="0">
                <a:solidFill>
                  <a:schemeClr val="bg1"/>
                </a:solidFill>
              </a:rPr>
              <a:t>med resistenta bakterier</a:t>
            </a:r>
            <a:endParaRPr lang="en-SE" sz="1200" dirty="0">
              <a:solidFill>
                <a:schemeClr val="bg1"/>
              </a:solidFill>
            </a:endParaRPr>
          </a:p>
        </p:txBody>
      </p:sp>
      <p:grpSp>
        <p:nvGrpSpPr>
          <p:cNvPr id="63" name="Grupp 62">
            <a:extLst>
              <a:ext uri="{FF2B5EF4-FFF2-40B4-BE49-F238E27FC236}">
                <a16:creationId xmlns:a16="http://schemas.microsoft.com/office/drawing/2014/main" id="{0E07C245-5BE5-4310-8A49-6640BF7D747F}"/>
              </a:ext>
            </a:extLst>
          </p:cNvPr>
          <p:cNvGrpSpPr/>
          <p:nvPr/>
        </p:nvGrpSpPr>
        <p:grpSpPr>
          <a:xfrm>
            <a:off x="9525196" y="1908715"/>
            <a:ext cx="598072" cy="573072"/>
            <a:chOff x="2139333" y="1532857"/>
            <a:chExt cx="2701377" cy="2588456"/>
          </a:xfrm>
          <a:effectLst/>
        </p:grpSpPr>
        <p:grpSp>
          <p:nvGrpSpPr>
            <p:cNvPr id="87" name="Grupp 86">
              <a:extLst>
                <a:ext uri="{FF2B5EF4-FFF2-40B4-BE49-F238E27FC236}">
                  <a16:creationId xmlns:a16="http://schemas.microsoft.com/office/drawing/2014/main" id="{6F3AFFEA-37A2-4E16-B984-336522109333}"/>
                </a:ext>
              </a:extLst>
            </p:cNvPr>
            <p:cNvGrpSpPr/>
            <p:nvPr/>
          </p:nvGrpSpPr>
          <p:grpSpPr>
            <a:xfrm>
              <a:off x="2139333" y="2416908"/>
              <a:ext cx="2588456" cy="1413901"/>
              <a:chOff x="2139333" y="2416908"/>
              <a:chExt cx="2588456" cy="1413901"/>
            </a:xfrm>
          </p:grpSpPr>
          <p:sp>
            <p:nvSpPr>
              <p:cNvPr id="101" name="Flödesschema: Begränsare 100">
                <a:extLst>
                  <a:ext uri="{FF2B5EF4-FFF2-40B4-BE49-F238E27FC236}">
                    <a16:creationId xmlns:a16="http://schemas.microsoft.com/office/drawing/2014/main" id="{E87C5B64-BCCD-4812-A60D-328C41DE9BC7}"/>
                  </a:ext>
                </a:extLst>
              </p:cNvPr>
              <p:cNvSpPr/>
              <p:nvPr/>
            </p:nvSpPr>
            <p:spPr>
              <a:xfrm rot="2476148">
                <a:off x="2139333" y="2416908"/>
                <a:ext cx="2588456" cy="872197"/>
              </a:xfrm>
              <a:prstGeom prst="flowChartTerminator">
                <a:avLst/>
              </a:prstGeom>
              <a:gradFill>
                <a:gsLst>
                  <a:gs pos="75000">
                    <a:srgbClr val="70AD47">
                      <a:lumMod val="75000"/>
                    </a:srgbClr>
                  </a:gs>
                  <a:gs pos="0">
                    <a:srgbClr val="ED7D31">
                      <a:lumMod val="20000"/>
                      <a:lumOff val="80000"/>
                    </a:srgbClr>
                  </a:gs>
                </a:gsLst>
                <a:lin ang="5400000" scaled="1"/>
              </a:gradFill>
              <a:ln w="12700" cap="flat" cmpd="sng" algn="ctr">
                <a:noFill/>
                <a:prstDash val="solid"/>
                <a:miter lim="800000"/>
              </a:ln>
              <a:effectLst/>
              <a:scene3d>
                <a:camera prst="orthographicFront"/>
                <a:lightRig rig="threePt" dir="t"/>
              </a:scene3d>
              <a:sp3d>
                <a:bevelT w="165100" prst="coolSlant"/>
              </a:sp3d>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2" name="Rektangel 101">
                <a:extLst>
                  <a:ext uri="{FF2B5EF4-FFF2-40B4-BE49-F238E27FC236}">
                    <a16:creationId xmlns:a16="http://schemas.microsoft.com/office/drawing/2014/main" id="{F39D3EF4-D800-4BBF-9734-9666E81DCCAE}"/>
                  </a:ext>
                </a:extLst>
              </p:cNvPr>
              <p:cNvSpPr/>
              <p:nvPr/>
            </p:nvSpPr>
            <p:spPr>
              <a:xfrm rot="2496550">
                <a:off x="3370667" y="2871392"/>
                <a:ext cx="1239486" cy="959417"/>
              </a:xfrm>
              <a:prstGeom prst="rect">
                <a:avLst/>
              </a:prstGeom>
              <a:solidFill>
                <a:sysClr val="window" lastClr="FFFFFF"/>
              </a:solidFill>
              <a:ln w="12700" cap="flat" cmpd="sng" algn="ctr">
                <a:no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88" name="Grupp 87">
              <a:extLst>
                <a:ext uri="{FF2B5EF4-FFF2-40B4-BE49-F238E27FC236}">
                  <a16:creationId xmlns:a16="http://schemas.microsoft.com/office/drawing/2014/main" id="{B2F26C6C-3E7D-4E17-9E01-367B04CC7E22}"/>
                </a:ext>
              </a:extLst>
            </p:cNvPr>
            <p:cNvGrpSpPr/>
            <p:nvPr/>
          </p:nvGrpSpPr>
          <p:grpSpPr>
            <a:xfrm>
              <a:off x="3415737" y="1532857"/>
              <a:ext cx="1424973" cy="2588456"/>
              <a:chOff x="6345728" y="1701668"/>
              <a:chExt cx="1424973" cy="2588456"/>
            </a:xfrm>
          </p:grpSpPr>
          <p:sp>
            <p:nvSpPr>
              <p:cNvPr id="99" name="Flödesschema: Begränsare 98">
                <a:extLst>
                  <a:ext uri="{FF2B5EF4-FFF2-40B4-BE49-F238E27FC236}">
                    <a16:creationId xmlns:a16="http://schemas.microsoft.com/office/drawing/2014/main" id="{D58F2B86-24A1-4277-9E89-162FE67A7619}"/>
                  </a:ext>
                </a:extLst>
              </p:cNvPr>
              <p:cNvSpPr/>
              <p:nvPr/>
            </p:nvSpPr>
            <p:spPr>
              <a:xfrm rot="7979166">
                <a:off x="6040375" y="2559797"/>
                <a:ext cx="2588456" cy="872197"/>
              </a:xfrm>
              <a:prstGeom prst="flowChartTerminator">
                <a:avLst/>
              </a:prstGeom>
              <a:gradFill>
                <a:gsLst>
                  <a:gs pos="61000">
                    <a:srgbClr val="ED7D31">
                      <a:lumMod val="20000"/>
                      <a:lumOff val="80000"/>
                    </a:srgbClr>
                  </a:gs>
                  <a:gs pos="89000">
                    <a:sysClr val="window" lastClr="FFFFFF"/>
                  </a:gs>
                  <a:gs pos="97000">
                    <a:srgbClr val="ED7D31">
                      <a:lumMod val="20000"/>
                      <a:lumOff val="80000"/>
                    </a:srgbClr>
                  </a:gs>
                </a:gsLst>
                <a:lin ang="5400000" scaled="1"/>
              </a:gradFill>
              <a:ln w="12700" cap="flat" cmpd="sng" algn="ctr">
                <a:solidFill>
                  <a:sysClr val="window" lastClr="FFFFFF"/>
                </a:solidFill>
                <a:prstDash val="solid"/>
                <a:miter lim="800000"/>
              </a:ln>
              <a:effectLst>
                <a:innerShdw blurRad="63500" dist="50800" dir="13500000">
                  <a:prstClr val="black">
                    <a:alpha val="50000"/>
                  </a:prstClr>
                </a:innerShdw>
              </a:effectLst>
              <a:scene3d>
                <a:camera prst="obliqueTopRight"/>
                <a:lightRig rig="threePt" dir="t"/>
              </a:scene3d>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00" name="Rektangel 99">
                <a:extLst>
                  <a:ext uri="{FF2B5EF4-FFF2-40B4-BE49-F238E27FC236}">
                    <a16:creationId xmlns:a16="http://schemas.microsoft.com/office/drawing/2014/main" id="{6A8A5AD9-835F-4B3B-85EB-1C2F094E5342}"/>
                  </a:ext>
                </a:extLst>
              </p:cNvPr>
              <p:cNvSpPr/>
              <p:nvPr/>
            </p:nvSpPr>
            <p:spPr>
              <a:xfrm rot="8014491">
                <a:off x="6205694" y="3048612"/>
                <a:ext cx="1239486" cy="959417"/>
              </a:xfrm>
              <a:prstGeom prst="rect">
                <a:avLst/>
              </a:prstGeom>
              <a:solidFill>
                <a:sysClr val="window" lastClr="FFFFFF"/>
              </a:solidFill>
              <a:ln w="12700" cap="flat" cmpd="sng" algn="ctr">
                <a:no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89" name="Flödesschema: Koppling 88">
              <a:extLst>
                <a:ext uri="{FF2B5EF4-FFF2-40B4-BE49-F238E27FC236}">
                  <a16:creationId xmlns:a16="http://schemas.microsoft.com/office/drawing/2014/main" id="{D9E3BCF8-4AC8-4CCD-A707-16D46ED65E46}"/>
                </a:ext>
              </a:extLst>
            </p:cNvPr>
            <p:cNvSpPr/>
            <p:nvPr/>
          </p:nvSpPr>
          <p:spPr>
            <a:xfrm>
              <a:off x="3750021" y="2855219"/>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0" name="Flödesschema: Koppling 89">
              <a:extLst>
                <a:ext uri="{FF2B5EF4-FFF2-40B4-BE49-F238E27FC236}">
                  <a16:creationId xmlns:a16="http://schemas.microsoft.com/office/drawing/2014/main" id="{9CF0D7C7-F872-4BAF-AD0D-1E4F8A208AB9}"/>
                </a:ext>
              </a:extLst>
            </p:cNvPr>
            <p:cNvSpPr/>
            <p:nvPr/>
          </p:nvSpPr>
          <p:spPr>
            <a:xfrm>
              <a:off x="4002259" y="2907057"/>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1" name="Flödesschema: Koppling 90">
              <a:extLst>
                <a:ext uri="{FF2B5EF4-FFF2-40B4-BE49-F238E27FC236}">
                  <a16:creationId xmlns:a16="http://schemas.microsoft.com/office/drawing/2014/main" id="{5D72F0C7-4ACA-4739-BE0F-71F4CA20B86A}"/>
                </a:ext>
              </a:extLst>
            </p:cNvPr>
            <p:cNvSpPr/>
            <p:nvPr/>
          </p:nvSpPr>
          <p:spPr>
            <a:xfrm>
              <a:off x="3588243" y="3057112"/>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2" name="Flödesschema: Koppling 91">
              <a:extLst>
                <a:ext uri="{FF2B5EF4-FFF2-40B4-BE49-F238E27FC236}">
                  <a16:creationId xmlns:a16="http://schemas.microsoft.com/office/drawing/2014/main" id="{38D19A43-DDAC-4EF1-8FA5-57DE8ED97A21}"/>
                </a:ext>
              </a:extLst>
            </p:cNvPr>
            <p:cNvSpPr/>
            <p:nvPr/>
          </p:nvSpPr>
          <p:spPr>
            <a:xfrm>
              <a:off x="3861582" y="3181388"/>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3" name="Flödesschema: Koppling 92">
              <a:extLst>
                <a:ext uri="{FF2B5EF4-FFF2-40B4-BE49-F238E27FC236}">
                  <a16:creationId xmlns:a16="http://schemas.microsoft.com/office/drawing/2014/main" id="{8D924022-ED76-4D50-9A5F-6CDA027CCA83}"/>
                </a:ext>
              </a:extLst>
            </p:cNvPr>
            <p:cNvSpPr/>
            <p:nvPr/>
          </p:nvSpPr>
          <p:spPr>
            <a:xfrm>
              <a:off x="3733610" y="3366880"/>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4" name="Flödesschema: Koppling 93">
              <a:extLst>
                <a:ext uri="{FF2B5EF4-FFF2-40B4-BE49-F238E27FC236}">
                  <a16:creationId xmlns:a16="http://schemas.microsoft.com/office/drawing/2014/main" id="{F0827E48-F0E8-4DC9-AC9F-253AB7F04DA5}"/>
                </a:ext>
              </a:extLst>
            </p:cNvPr>
            <p:cNvSpPr/>
            <p:nvPr/>
          </p:nvSpPr>
          <p:spPr>
            <a:xfrm>
              <a:off x="4128224" y="3251726"/>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5" name="Flödesschema: Koppling 94">
              <a:extLst>
                <a:ext uri="{FF2B5EF4-FFF2-40B4-BE49-F238E27FC236}">
                  <a16:creationId xmlns:a16="http://schemas.microsoft.com/office/drawing/2014/main" id="{80C570A0-A39B-4854-8478-4D709A15F03B}"/>
                </a:ext>
              </a:extLst>
            </p:cNvPr>
            <p:cNvSpPr/>
            <p:nvPr/>
          </p:nvSpPr>
          <p:spPr>
            <a:xfrm>
              <a:off x="4280624" y="3418194"/>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6" name="Flödesschema: Koppling 95">
              <a:extLst>
                <a:ext uri="{FF2B5EF4-FFF2-40B4-BE49-F238E27FC236}">
                  <a16:creationId xmlns:a16="http://schemas.microsoft.com/office/drawing/2014/main" id="{A3594F5D-BF23-4E2B-8456-B74F31AD5691}"/>
                </a:ext>
              </a:extLst>
            </p:cNvPr>
            <p:cNvSpPr/>
            <p:nvPr/>
          </p:nvSpPr>
          <p:spPr>
            <a:xfrm>
              <a:off x="3956733" y="3488532"/>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7" name="Flödesschema: Koppling 96">
              <a:extLst>
                <a:ext uri="{FF2B5EF4-FFF2-40B4-BE49-F238E27FC236}">
                  <a16:creationId xmlns:a16="http://schemas.microsoft.com/office/drawing/2014/main" id="{8A78E309-C0B4-4C05-97CE-1CEC35ED5453}"/>
                </a:ext>
              </a:extLst>
            </p:cNvPr>
            <p:cNvSpPr/>
            <p:nvPr/>
          </p:nvSpPr>
          <p:spPr>
            <a:xfrm>
              <a:off x="3699804" y="3674743"/>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8" name="Flödesschema: Koppling 97">
              <a:extLst>
                <a:ext uri="{FF2B5EF4-FFF2-40B4-BE49-F238E27FC236}">
                  <a16:creationId xmlns:a16="http://schemas.microsoft.com/office/drawing/2014/main" id="{ED5922B6-8D18-453F-8FC0-6BB208FA6C07}"/>
                </a:ext>
              </a:extLst>
            </p:cNvPr>
            <p:cNvSpPr/>
            <p:nvPr/>
          </p:nvSpPr>
          <p:spPr>
            <a:xfrm>
              <a:off x="4034105" y="3795676"/>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652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5"/>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4" grpId="0" animBg="1"/>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4F4E2-782D-487B-89F7-927714E2F339}"/>
              </a:ext>
            </a:extLst>
          </p:cNvPr>
          <p:cNvSpPr>
            <a:spLocks noGrp="1"/>
          </p:cNvSpPr>
          <p:nvPr>
            <p:ph type="title"/>
          </p:nvPr>
        </p:nvSpPr>
        <p:spPr>
          <a:xfrm>
            <a:off x="912742" y="579303"/>
            <a:ext cx="7803014" cy="1344975"/>
          </a:xfrm>
        </p:spPr>
        <p:txBody>
          <a:bodyPr>
            <a:normAutofit/>
          </a:bodyPr>
          <a:lstStyle/>
          <a:p>
            <a:r>
              <a:rPr lang="sv-SE" sz="4000" dirty="0"/>
              <a:t>Dessutom!</a:t>
            </a:r>
            <a:endParaRPr lang="en-SE" sz="4000" dirty="0"/>
          </a:p>
        </p:txBody>
      </p:sp>
      <p:sp>
        <p:nvSpPr>
          <p:cNvPr id="7" name="Rektangel med rundade hörn 4">
            <a:extLst>
              <a:ext uri="{FF2B5EF4-FFF2-40B4-BE49-F238E27FC236}">
                <a16:creationId xmlns:a16="http://schemas.microsoft.com/office/drawing/2014/main" id="{337D23A5-B6A0-48C6-9749-307B8BFE1220}"/>
              </a:ext>
            </a:extLst>
          </p:cNvPr>
          <p:cNvSpPr/>
          <p:nvPr/>
        </p:nvSpPr>
        <p:spPr>
          <a:xfrm>
            <a:off x="912742" y="2080663"/>
            <a:ext cx="8840858" cy="3917618"/>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Bef>
                <a:spcPts val="1800"/>
              </a:spcBef>
              <a:buFont typeface="Arial" panose="020B0604020202020204" pitchFamily="34" charset="0"/>
              <a:buChar char="•"/>
            </a:pPr>
            <a:r>
              <a:rPr lang="sv-SE" sz="2800" dirty="0">
                <a:solidFill>
                  <a:schemeClr val="tx1"/>
                </a:solidFill>
              </a:rPr>
              <a:t>Munhålans skyddande bakterier dör vilket kan orsaka problem i munhålan, t ex ökad svamptillväxt.</a:t>
            </a:r>
          </a:p>
          <a:p>
            <a:pPr marL="457200" indent="-457200">
              <a:spcBef>
                <a:spcPts val="1800"/>
              </a:spcBef>
              <a:buFont typeface="Arial" panose="020B0604020202020204" pitchFamily="34" charset="0"/>
              <a:buChar char="•"/>
            </a:pPr>
            <a:r>
              <a:rPr lang="sv-SE" sz="2800" dirty="0">
                <a:solidFill>
                  <a:schemeClr val="tx1"/>
                </a:solidFill>
              </a:rPr>
              <a:t>Tarmens goda bakterier slås ut vilket kan ge diarré.</a:t>
            </a:r>
          </a:p>
          <a:p>
            <a:pPr marL="457200" indent="-457200">
              <a:spcBef>
                <a:spcPts val="1800"/>
              </a:spcBef>
              <a:buFont typeface="Arial" panose="020B0604020202020204" pitchFamily="34" charset="0"/>
              <a:buChar char="•"/>
            </a:pPr>
            <a:r>
              <a:rPr lang="sv-SE" sz="2800" dirty="0">
                <a:solidFill>
                  <a:schemeClr val="tx1"/>
                </a:solidFill>
              </a:rPr>
              <a:t>Vaginalfloran rubbas med svampinfektioner som följd.</a:t>
            </a:r>
          </a:p>
          <a:p>
            <a:pPr marL="457200" indent="-457200">
              <a:spcBef>
                <a:spcPts val="1800"/>
              </a:spcBef>
              <a:buFont typeface="Arial" panose="020B0604020202020204" pitchFamily="34" charset="0"/>
              <a:buChar char="•"/>
            </a:pPr>
            <a:r>
              <a:rPr lang="sv-SE" sz="2800" dirty="0">
                <a:solidFill>
                  <a:schemeClr val="tx1"/>
                </a:solidFill>
              </a:rPr>
              <a:t>Antibiotika kan följa med urin och avföring i avloppet och bidra till ökning av resistenta bakterier i jord och vattendrag.</a:t>
            </a:r>
            <a:endParaRPr lang="en-SE" sz="2800" dirty="0">
              <a:solidFill>
                <a:schemeClr val="tx1"/>
              </a:solidFill>
            </a:endParaRPr>
          </a:p>
        </p:txBody>
      </p:sp>
      <p:pic>
        <p:nvPicPr>
          <p:cNvPr id="5" name="Bildobjekt 4">
            <a:extLst>
              <a:ext uri="{FF2B5EF4-FFF2-40B4-BE49-F238E27FC236}">
                <a16:creationId xmlns:a16="http://schemas.microsoft.com/office/drawing/2014/main" id="{3C81AE67-1813-45B3-B45E-62FA5A81C2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4209" y="1392298"/>
            <a:ext cx="2302990" cy="4605983"/>
          </a:xfrm>
          <a:prstGeom prst="rect">
            <a:avLst/>
          </a:prstGeom>
        </p:spPr>
      </p:pic>
    </p:spTree>
    <p:extLst>
      <p:ext uri="{BB962C8B-B14F-4D97-AF65-F5344CB8AC3E}">
        <p14:creationId xmlns:p14="http://schemas.microsoft.com/office/powerpoint/2010/main" val="233354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6533" y="389868"/>
            <a:ext cx="10178934" cy="1328730"/>
          </a:xfrm>
        </p:spPr>
        <p:txBody>
          <a:bodyPr vert="horz" lIns="91440" tIns="45720" rIns="91440" bIns="45720" rtlCol="0" anchor="b">
            <a:normAutofit/>
          </a:bodyPr>
          <a:lstStyle/>
          <a:p>
            <a:pPr algn="ctr"/>
            <a:r>
              <a:rPr lang="en-US" sz="4000" kern="1200" dirty="0" err="1">
                <a:solidFill>
                  <a:schemeClr val="tx1"/>
                </a:solidFill>
                <a:latin typeface="+mj-lt"/>
                <a:ea typeface="+mj-ea"/>
                <a:cs typeface="+mj-cs"/>
              </a:rPr>
              <a:t>Hur</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är</a:t>
            </a:r>
            <a:r>
              <a:rPr lang="en-US" sz="4000" kern="1200" dirty="0">
                <a:solidFill>
                  <a:schemeClr val="tx1"/>
                </a:solidFill>
                <a:latin typeface="+mj-lt"/>
                <a:ea typeface="+mj-ea"/>
                <a:cs typeface="+mj-cs"/>
              </a:rPr>
              <a:t> det nu </a:t>
            </a:r>
            <a:r>
              <a:rPr lang="en-US" sz="4000" kern="1200" dirty="0" err="1">
                <a:solidFill>
                  <a:schemeClr val="tx1"/>
                </a:solidFill>
                <a:latin typeface="+mj-lt"/>
                <a:ea typeface="+mj-ea"/>
                <a:cs typeface="+mj-cs"/>
              </a:rPr>
              <a:t>egentligen</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är</a:t>
            </a:r>
            <a:r>
              <a:rPr lang="en-US" sz="4000" kern="1200" dirty="0">
                <a:solidFill>
                  <a:schemeClr val="tx1"/>
                </a:solidFill>
                <a:latin typeface="+mj-lt"/>
                <a:ea typeface="+mj-ea"/>
                <a:cs typeface="+mj-cs"/>
              </a:rPr>
              <a:t> det vi </a:t>
            </a:r>
            <a:r>
              <a:rPr lang="en-US" sz="4000" kern="1200" dirty="0" err="1">
                <a:solidFill>
                  <a:schemeClr val="tx1"/>
                </a:solidFill>
                <a:latin typeface="+mj-lt"/>
                <a:ea typeface="+mj-ea"/>
                <a:cs typeface="+mj-cs"/>
              </a:rPr>
              <a:t>människor</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eller</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bakterierna</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som</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blir</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resistenta</a:t>
            </a:r>
            <a:r>
              <a:rPr lang="en-US" sz="4000" kern="1200" dirty="0">
                <a:solidFill>
                  <a:schemeClr val="tx1"/>
                </a:solidFill>
                <a:latin typeface="+mj-lt"/>
                <a:ea typeface="+mj-ea"/>
                <a:cs typeface="+mj-cs"/>
              </a:rPr>
              <a:t>?</a:t>
            </a:r>
          </a:p>
        </p:txBody>
      </p:sp>
      <p:pic>
        <p:nvPicPr>
          <p:cNvPr id="4" name="Bildobjekt 3" descr="En bild som visar person, personer, scen, väg&#10;&#10;Automatiskt genererad beskrivning">
            <a:extLst>
              <a:ext uri="{FF2B5EF4-FFF2-40B4-BE49-F238E27FC236}">
                <a16:creationId xmlns:a16="http://schemas.microsoft.com/office/drawing/2014/main" id="{3AFDAB00-51C5-4284-844E-806A0815E9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0" b="3"/>
          <a:stretch/>
        </p:blipFill>
        <p:spPr>
          <a:xfrm>
            <a:off x="198741" y="2410448"/>
            <a:ext cx="5803323" cy="3890357"/>
          </a:xfrm>
          <a:prstGeom prst="rect">
            <a:avLst/>
          </a:prstGeom>
        </p:spPr>
      </p:pic>
      <p:pic>
        <p:nvPicPr>
          <p:cNvPr id="5" name="Picture 5" descr="A picture containing coelenterate&#10;&#10;Description automatically generated">
            <a:extLst>
              <a:ext uri="{FF2B5EF4-FFF2-40B4-BE49-F238E27FC236}">
                <a16:creationId xmlns:a16="http://schemas.microsoft.com/office/drawing/2014/main" id="{0422474D-EB68-494B-A63A-F358EF428F66}"/>
              </a:ext>
            </a:extLst>
          </p:cNvPr>
          <p:cNvPicPr>
            <a:picLocks noChangeAspect="1"/>
          </p:cNvPicPr>
          <p:nvPr/>
        </p:nvPicPr>
        <p:blipFill>
          <a:blip r:embed="rId4"/>
          <a:stretch>
            <a:fillRect/>
          </a:stretch>
        </p:blipFill>
        <p:spPr>
          <a:xfrm>
            <a:off x="6205268" y="2410487"/>
            <a:ext cx="5733690" cy="3891706"/>
          </a:xfrm>
          <a:prstGeom prst="rect">
            <a:avLst/>
          </a:prstGeom>
        </p:spPr>
      </p:pic>
      <p:sp>
        <p:nvSpPr>
          <p:cNvPr id="6" name="Rektangel 5">
            <a:extLst>
              <a:ext uri="{FF2B5EF4-FFF2-40B4-BE49-F238E27FC236}">
                <a16:creationId xmlns:a16="http://schemas.microsoft.com/office/drawing/2014/main" id="{C3259B35-664B-4386-9710-B7C5A9E08176}"/>
              </a:ext>
            </a:extLst>
          </p:cNvPr>
          <p:cNvSpPr/>
          <p:nvPr/>
        </p:nvSpPr>
        <p:spPr>
          <a:xfrm>
            <a:off x="144440" y="6300805"/>
            <a:ext cx="934038" cy="276999"/>
          </a:xfrm>
          <a:prstGeom prst="rect">
            <a:avLst/>
          </a:prstGeom>
        </p:spPr>
        <p:txBody>
          <a:bodyPr wrap="none">
            <a:spAutoFit/>
          </a:bodyPr>
          <a:lstStyle/>
          <a:p>
            <a:r>
              <a:rPr lang="sv-SE" sz="1200" dirty="0">
                <a:cs typeface="Calibri"/>
              </a:rPr>
              <a:t>pixabay.com</a:t>
            </a:r>
            <a:endParaRPr lang="sv-SE" sz="1200" dirty="0"/>
          </a:p>
        </p:txBody>
      </p:sp>
      <p:sp>
        <p:nvSpPr>
          <p:cNvPr id="7" name="Rektangel 6">
            <a:extLst>
              <a:ext uri="{FF2B5EF4-FFF2-40B4-BE49-F238E27FC236}">
                <a16:creationId xmlns:a16="http://schemas.microsoft.com/office/drawing/2014/main" id="{1020E190-B3F8-4279-9A10-DE4D059AD848}"/>
              </a:ext>
            </a:extLst>
          </p:cNvPr>
          <p:cNvSpPr/>
          <p:nvPr/>
        </p:nvSpPr>
        <p:spPr>
          <a:xfrm>
            <a:off x="11125457" y="6300805"/>
            <a:ext cx="867802" cy="276999"/>
          </a:xfrm>
          <a:prstGeom prst="rect">
            <a:avLst/>
          </a:prstGeom>
        </p:spPr>
        <p:txBody>
          <a:bodyPr wrap="none">
            <a:spAutoFit/>
          </a:bodyPr>
          <a:lstStyle/>
          <a:p>
            <a:r>
              <a:rPr lang="sv-SE" sz="1200" dirty="0">
                <a:cs typeface="Calibri"/>
              </a:rPr>
              <a:t>pixnio.com</a:t>
            </a:r>
            <a:endParaRPr lang="sv-SE" sz="1200" dirty="0"/>
          </a:p>
        </p:txBody>
      </p:sp>
    </p:spTree>
    <p:extLst>
      <p:ext uri="{BB962C8B-B14F-4D97-AF65-F5344CB8AC3E}">
        <p14:creationId xmlns:p14="http://schemas.microsoft.com/office/powerpoint/2010/main" val="49433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4998B06-3D10-48F4-8271-B32982DB3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C8E58C-3C07-4C41-AB2E-CF6F09C3CBC7}"/>
              </a:ext>
            </a:extLst>
          </p:cNvPr>
          <p:cNvSpPr>
            <a:spLocks noGrp="1"/>
          </p:cNvSpPr>
          <p:nvPr>
            <p:ph type="title"/>
          </p:nvPr>
        </p:nvSpPr>
        <p:spPr>
          <a:xfrm>
            <a:off x="1605641" y="544287"/>
            <a:ext cx="8958942" cy="701674"/>
          </a:xfrm>
          <a:noFill/>
        </p:spPr>
        <p:txBody>
          <a:bodyPr vert="horz" lIns="91440" tIns="45720" rIns="91440" bIns="45720" rtlCol="0" anchor="b">
            <a:normAutofit/>
          </a:bodyPr>
          <a:lstStyle/>
          <a:p>
            <a:pPr algn="ctr"/>
            <a:r>
              <a:rPr lang="sv-SE" sz="4000" dirty="0"/>
              <a:t>Hur skulle man kunna angripa bakterier? </a:t>
            </a:r>
            <a:endParaRPr lang="en-US" sz="4000" dirty="0"/>
          </a:p>
        </p:txBody>
      </p:sp>
      <p:sp>
        <p:nvSpPr>
          <p:cNvPr id="7" name="Rektangel 6">
            <a:extLst>
              <a:ext uri="{FF2B5EF4-FFF2-40B4-BE49-F238E27FC236}">
                <a16:creationId xmlns:a16="http://schemas.microsoft.com/office/drawing/2014/main" id="{7DA9B329-7D57-404F-A138-B909F258BAF4}"/>
              </a:ext>
            </a:extLst>
          </p:cNvPr>
          <p:cNvSpPr/>
          <p:nvPr/>
        </p:nvSpPr>
        <p:spPr>
          <a:xfrm>
            <a:off x="10358486" y="6442544"/>
            <a:ext cx="1696298" cy="276999"/>
          </a:xfrm>
          <a:prstGeom prst="rect">
            <a:avLst/>
          </a:prstGeom>
        </p:spPr>
        <p:txBody>
          <a:bodyPr wrap="none">
            <a:spAutoFit/>
          </a:bodyPr>
          <a:lstStyle/>
          <a:p>
            <a:r>
              <a:rPr lang="sv-SE" sz="1200" dirty="0"/>
              <a:t>commons.wikimedia.org</a:t>
            </a:r>
          </a:p>
        </p:txBody>
      </p:sp>
    </p:spTree>
    <p:extLst>
      <p:ext uri="{BB962C8B-B14F-4D97-AF65-F5344CB8AC3E}">
        <p14:creationId xmlns:p14="http://schemas.microsoft.com/office/powerpoint/2010/main" val="308624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838200" y="101202"/>
            <a:ext cx="10515600" cy="1325563"/>
          </a:xfrm>
        </p:spPr>
        <p:txBody>
          <a:bodyPr>
            <a:normAutofit/>
          </a:bodyPr>
          <a:lstStyle/>
          <a:p>
            <a:r>
              <a:rPr lang="sv-SE" sz="4000" dirty="0"/>
              <a:t>Antibiotikas verkningsmekanismer</a:t>
            </a:r>
          </a:p>
        </p:txBody>
      </p:sp>
      <p:sp>
        <p:nvSpPr>
          <p:cNvPr id="6" name="Platshållare för innehåll 2"/>
          <p:cNvSpPr>
            <a:spLocks noGrp="1"/>
          </p:cNvSpPr>
          <p:nvPr>
            <p:ph idx="1"/>
          </p:nvPr>
        </p:nvSpPr>
        <p:spPr/>
        <p:txBody>
          <a:bodyPr vert="horz" lIns="91440" tIns="45720" rIns="91440" bIns="45720" rtlCol="0" anchor="t">
            <a:normAutofit/>
          </a:bodyPr>
          <a:lstStyle/>
          <a:p>
            <a:pPr marL="0" indent="0">
              <a:buNone/>
            </a:pPr>
            <a:r>
              <a:rPr lang="sv-SE" dirty="0"/>
              <a:t>Antibiotika angriper ofta </a:t>
            </a:r>
          </a:p>
          <a:p>
            <a:pPr marL="514350" indent="-514350">
              <a:spcBef>
                <a:spcPts val="1800"/>
              </a:spcBef>
              <a:buFont typeface="+mj-lt"/>
              <a:buAutoNum type="arabicPeriod"/>
            </a:pPr>
            <a:r>
              <a:rPr lang="sv-SE" dirty="0"/>
              <a:t>Cellväggen</a:t>
            </a:r>
            <a:endParaRPr lang="sv-SE" dirty="0">
              <a:cs typeface="Calibri"/>
            </a:endParaRPr>
          </a:p>
          <a:p>
            <a:pPr marL="514350" indent="-514350">
              <a:spcBef>
                <a:spcPts val="1800"/>
              </a:spcBef>
              <a:buFont typeface="+mj-lt"/>
              <a:buAutoNum type="arabicPeriod"/>
            </a:pPr>
            <a:r>
              <a:rPr lang="sv-SE" dirty="0"/>
              <a:t>DNA- eller RNA-syntesen</a:t>
            </a:r>
          </a:p>
          <a:p>
            <a:pPr marL="514350" indent="-514350">
              <a:spcBef>
                <a:spcPts val="1800"/>
              </a:spcBef>
              <a:buFont typeface="+mj-lt"/>
              <a:buAutoNum type="arabicPeriod"/>
            </a:pPr>
            <a:r>
              <a:rPr lang="sv-SE" dirty="0"/>
              <a:t>Proteinsyntesen</a:t>
            </a:r>
            <a:br>
              <a:rPr lang="sv-SE" dirty="0"/>
            </a:br>
            <a:endParaRPr lang="sv-SE" dirty="0">
              <a:cs typeface="Calibri"/>
            </a:endParaRPr>
          </a:p>
          <a:p>
            <a:pPr marL="0" indent="0">
              <a:buNone/>
            </a:pPr>
            <a:endParaRPr lang="sv-SE" dirty="0"/>
          </a:p>
        </p:txBody>
      </p:sp>
      <p:grpSp>
        <p:nvGrpSpPr>
          <p:cNvPr id="12" name="Grupp 11">
            <a:extLst>
              <a:ext uri="{FF2B5EF4-FFF2-40B4-BE49-F238E27FC236}">
                <a16:creationId xmlns:a16="http://schemas.microsoft.com/office/drawing/2014/main" id="{8AB69304-F718-458B-B010-C0B53DBF7E7E}"/>
              </a:ext>
            </a:extLst>
          </p:cNvPr>
          <p:cNvGrpSpPr/>
          <p:nvPr/>
        </p:nvGrpSpPr>
        <p:grpSpPr>
          <a:xfrm>
            <a:off x="5451020" y="1614414"/>
            <a:ext cx="4899131" cy="4097164"/>
            <a:chOff x="6267571" y="1645929"/>
            <a:chExt cx="3959795" cy="3458839"/>
          </a:xfrm>
        </p:grpSpPr>
        <p:pic>
          <p:nvPicPr>
            <p:cNvPr id="11" name="Bildobjekt 10">
              <a:extLst>
                <a:ext uri="{FF2B5EF4-FFF2-40B4-BE49-F238E27FC236}">
                  <a16:creationId xmlns:a16="http://schemas.microsoft.com/office/drawing/2014/main" id="{8585B104-5CA4-4D04-B1FE-37823F500019}"/>
                </a:ext>
              </a:extLst>
            </p:cNvPr>
            <p:cNvPicPr>
              <a:picLocks noChangeAspect="1"/>
            </p:cNvPicPr>
            <p:nvPr/>
          </p:nvPicPr>
          <p:blipFill rotWithShape="1">
            <a:blip r:embed="rId3">
              <a:extLst>
                <a:ext uri="{28A0092B-C50C-407E-A947-70E740481C1C}">
                  <a14:useLocalDpi xmlns:a14="http://schemas.microsoft.com/office/drawing/2010/main" val="0"/>
                </a:ext>
              </a:extLst>
            </a:blip>
            <a:srcRect l="4783" t="4764" r="74674" b="48210"/>
            <a:stretch/>
          </p:blipFill>
          <p:spPr>
            <a:xfrm>
              <a:off x="7679634" y="1685780"/>
              <a:ext cx="2504661" cy="3220280"/>
            </a:xfrm>
            <a:prstGeom prst="rect">
              <a:avLst/>
            </a:prstGeom>
          </p:spPr>
        </p:pic>
        <p:grpSp>
          <p:nvGrpSpPr>
            <p:cNvPr id="9" name="Grupp 8">
              <a:extLst>
                <a:ext uri="{FF2B5EF4-FFF2-40B4-BE49-F238E27FC236}">
                  <a16:creationId xmlns:a16="http://schemas.microsoft.com/office/drawing/2014/main" id="{2DD4FF28-0AB2-4AB7-B2A2-444194DC37D6}"/>
                </a:ext>
              </a:extLst>
            </p:cNvPr>
            <p:cNvGrpSpPr/>
            <p:nvPr/>
          </p:nvGrpSpPr>
          <p:grpSpPr>
            <a:xfrm>
              <a:off x="6267571" y="1645929"/>
              <a:ext cx="3959795" cy="3458839"/>
              <a:chOff x="6267571" y="1645929"/>
              <a:chExt cx="3959795" cy="3458839"/>
            </a:xfrm>
          </p:grpSpPr>
          <p:sp>
            <p:nvSpPr>
              <p:cNvPr id="3" name="TextBox 2">
                <a:extLst>
                  <a:ext uri="{FF2B5EF4-FFF2-40B4-BE49-F238E27FC236}">
                    <a16:creationId xmlns:a16="http://schemas.microsoft.com/office/drawing/2014/main" id="{096791DD-313E-408A-A7DD-793B21FD3D90}"/>
                  </a:ext>
                </a:extLst>
              </p:cNvPr>
              <p:cNvSpPr txBox="1"/>
              <p:nvPr/>
            </p:nvSpPr>
            <p:spPr>
              <a:xfrm>
                <a:off x="6267571" y="2489496"/>
                <a:ext cx="214022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t>DNA/RNA-</a:t>
                </a:r>
                <a:r>
                  <a:rPr lang="en-US" sz="1600" dirty="0" err="1"/>
                  <a:t>syntesen</a:t>
                </a:r>
                <a:endParaRPr lang="en-US" sz="1600" dirty="0">
                  <a:cs typeface="Calibri"/>
                </a:endParaRPr>
              </a:p>
            </p:txBody>
          </p:sp>
          <p:sp>
            <p:nvSpPr>
              <p:cNvPr id="13" name="TextBox 2">
                <a:extLst>
                  <a:ext uri="{FF2B5EF4-FFF2-40B4-BE49-F238E27FC236}">
                    <a16:creationId xmlns:a16="http://schemas.microsoft.com/office/drawing/2014/main" id="{66A80614-84EF-4563-A395-495F9DDA2579}"/>
                  </a:ext>
                </a:extLst>
              </p:cNvPr>
              <p:cNvSpPr txBox="1"/>
              <p:nvPr/>
            </p:nvSpPr>
            <p:spPr>
              <a:xfrm>
                <a:off x="7857997" y="1645929"/>
                <a:ext cx="15571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err="1"/>
                  <a:t>Cellväggen</a:t>
                </a:r>
                <a:endParaRPr lang="en-US" sz="1600" dirty="0">
                  <a:cs typeface="Calibri"/>
                </a:endParaRPr>
              </a:p>
            </p:txBody>
          </p:sp>
          <p:sp>
            <p:nvSpPr>
              <p:cNvPr id="16" name="TextBox 2">
                <a:extLst>
                  <a:ext uri="{FF2B5EF4-FFF2-40B4-BE49-F238E27FC236}">
                    <a16:creationId xmlns:a16="http://schemas.microsoft.com/office/drawing/2014/main" id="{D9936F3A-9BC8-4911-AC7B-C83B406F6DC1}"/>
                  </a:ext>
                </a:extLst>
              </p:cNvPr>
              <p:cNvSpPr txBox="1"/>
              <p:nvPr/>
            </p:nvSpPr>
            <p:spPr>
              <a:xfrm>
                <a:off x="8670236" y="4766214"/>
                <a:ext cx="15571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err="1"/>
                  <a:t>Proteinsyntesen</a:t>
                </a:r>
                <a:endParaRPr lang="en-US" sz="1600" dirty="0">
                  <a:cs typeface="Calibri"/>
                </a:endParaRPr>
              </a:p>
            </p:txBody>
          </p:sp>
        </p:grpSp>
      </p:grpSp>
      <p:sp>
        <p:nvSpPr>
          <p:cNvPr id="14" name="Rektangel 13">
            <a:extLst>
              <a:ext uri="{FF2B5EF4-FFF2-40B4-BE49-F238E27FC236}">
                <a16:creationId xmlns:a16="http://schemas.microsoft.com/office/drawing/2014/main" id="{E4A458FF-88D9-4DB4-94E1-6879B1093988}"/>
              </a:ext>
            </a:extLst>
          </p:cNvPr>
          <p:cNvSpPr/>
          <p:nvPr/>
        </p:nvSpPr>
        <p:spPr>
          <a:xfrm rot="16200000">
            <a:off x="9251648" y="4323895"/>
            <a:ext cx="1696298" cy="276999"/>
          </a:xfrm>
          <a:prstGeom prst="rect">
            <a:avLst/>
          </a:prstGeom>
        </p:spPr>
        <p:txBody>
          <a:bodyPr wrap="none">
            <a:spAutoFit/>
          </a:bodyPr>
          <a:lstStyle/>
          <a:p>
            <a:r>
              <a:rPr lang="sv-SE" sz="1200" dirty="0"/>
              <a:t>commons.wikimedia.org</a:t>
            </a:r>
          </a:p>
        </p:txBody>
      </p:sp>
    </p:spTree>
    <p:extLst>
      <p:ext uri="{BB962C8B-B14F-4D97-AF65-F5344CB8AC3E}">
        <p14:creationId xmlns:p14="http://schemas.microsoft.com/office/powerpoint/2010/main" val="373274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E236475E-B9B3-4F17-8E93-3EAD829032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440" y="620558"/>
            <a:ext cx="7114812" cy="5344510"/>
          </a:xfrm>
          <a:prstGeom prst="rect">
            <a:avLst/>
          </a:prstGeom>
        </p:spPr>
      </p:pic>
      <p:sp>
        <p:nvSpPr>
          <p:cNvPr id="2" name="Rubrik 1">
            <a:extLst>
              <a:ext uri="{FF2B5EF4-FFF2-40B4-BE49-F238E27FC236}">
                <a16:creationId xmlns:a16="http://schemas.microsoft.com/office/drawing/2014/main" id="{28841074-D8E4-4D65-B090-C587D88A696C}"/>
              </a:ext>
            </a:extLst>
          </p:cNvPr>
          <p:cNvSpPr>
            <a:spLocks noGrp="1"/>
          </p:cNvSpPr>
          <p:nvPr>
            <p:ph type="title"/>
          </p:nvPr>
        </p:nvSpPr>
        <p:spPr>
          <a:xfrm>
            <a:off x="525101" y="317407"/>
            <a:ext cx="4368602" cy="757760"/>
          </a:xfrm>
        </p:spPr>
        <p:txBody>
          <a:bodyPr anchor="b">
            <a:normAutofit/>
          </a:bodyPr>
          <a:lstStyle/>
          <a:p>
            <a:r>
              <a:rPr lang="sv-SE" sz="4000" dirty="0"/>
              <a:t>Era frågor</a:t>
            </a:r>
          </a:p>
        </p:txBody>
      </p:sp>
      <p:sp>
        <p:nvSpPr>
          <p:cNvPr id="3" name="Platshållare för innehåll 2">
            <a:extLst>
              <a:ext uri="{FF2B5EF4-FFF2-40B4-BE49-F238E27FC236}">
                <a16:creationId xmlns:a16="http://schemas.microsoft.com/office/drawing/2014/main" id="{0E2EF95B-4A16-488B-8562-ACBD466D0754}"/>
              </a:ext>
            </a:extLst>
          </p:cNvPr>
          <p:cNvSpPr>
            <a:spLocks noGrp="1"/>
          </p:cNvSpPr>
          <p:nvPr>
            <p:ph idx="1"/>
          </p:nvPr>
        </p:nvSpPr>
        <p:spPr>
          <a:xfrm>
            <a:off x="449528" y="1393588"/>
            <a:ext cx="4519749" cy="4707667"/>
          </a:xfrm>
        </p:spPr>
        <p:txBody>
          <a:bodyPr>
            <a:noAutofit/>
          </a:bodyPr>
          <a:lstStyle/>
          <a:p>
            <a:r>
              <a:rPr lang="sv-SE" sz="3000" dirty="0"/>
              <a:t>Vilka bakterier utvecklar resistens?</a:t>
            </a:r>
          </a:p>
          <a:p>
            <a:r>
              <a:rPr lang="sv-SE" sz="3000" dirty="0"/>
              <a:t>Hur utvecklas resistens?</a:t>
            </a:r>
          </a:p>
          <a:p>
            <a:r>
              <a:rPr lang="sv-SE" sz="3000" dirty="0"/>
              <a:t>Hur sprids resistens mellan bakterier?</a:t>
            </a:r>
          </a:p>
          <a:p>
            <a:r>
              <a:rPr lang="sv-SE" sz="3000" dirty="0"/>
              <a:t>Kan vi stoppa spridningen av resistensgener?</a:t>
            </a:r>
          </a:p>
          <a:p>
            <a:r>
              <a:rPr lang="sv-SE" sz="3000" dirty="0"/>
              <a:t>Hur funkar antibiotika?</a:t>
            </a:r>
          </a:p>
          <a:p>
            <a:r>
              <a:rPr lang="sv-SE" sz="3000" dirty="0"/>
              <a:t>Hur skyddar sig bakterier mot antibiotika?</a:t>
            </a:r>
          </a:p>
          <a:p>
            <a:pPr marL="0" indent="0">
              <a:buNone/>
            </a:pPr>
            <a:endParaRPr lang="sv-SE" sz="2200" dirty="0"/>
          </a:p>
        </p:txBody>
      </p:sp>
    </p:spTree>
    <p:extLst>
      <p:ext uri="{BB962C8B-B14F-4D97-AF65-F5344CB8AC3E}">
        <p14:creationId xmlns:p14="http://schemas.microsoft.com/office/powerpoint/2010/main" val="3048279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Bildobjekt 37">
            <a:extLst>
              <a:ext uri="{FF2B5EF4-FFF2-40B4-BE49-F238E27FC236}">
                <a16:creationId xmlns:a16="http://schemas.microsoft.com/office/drawing/2014/main" id="{F72565A2-6B70-4C86-8A8D-6B6A8D1BC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8040" y="4898210"/>
            <a:ext cx="9357345" cy="1753417"/>
          </a:xfrm>
          <a:prstGeom prst="rect">
            <a:avLst/>
          </a:prstGeom>
        </p:spPr>
      </p:pic>
      <p:sp>
        <p:nvSpPr>
          <p:cNvPr id="2" name="Rubrik 1"/>
          <p:cNvSpPr>
            <a:spLocks noGrp="1"/>
          </p:cNvSpPr>
          <p:nvPr>
            <p:ph type="title"/>
          </p:nvPr>
        </p:nvSpPr>
        <p:spPr>
          <a:xfrm>
            <a:off x="838200" y="265897"/>
            <a:ext cx="10515600" cy="1325563"/>
          </a:xfrm>
        </p:spPr>
        <p:txBody>
          <a:bodyPr>
            <a:normAutofit/>
          </a:bodyPr>
          <a:lstStyle/>
          <a:p>
            <a:r>
              <a:rPr lang="sv-SE" sz="4000" dirty="0"/>
              <a:t>Exempel: penicillin</a:t>
            </a:r>
          </a:p>
        </p:txBody>
      </p:sp>
      <p:sp>
        <p:nvSpPr>
          <p:cNvPr id="44" name="textruta 43"/>
          <p:cNvSpPr txBox="1"/>
          <p:nvPr/>
        </p:nvSpPr>
        <p:spPr>
          <a:xfrm>
            <a:off x="6607629" y="4210542"/>
            <a:ext cx="5404755" cy="523220"/>
          </a:xfrm>
          <a:prstGeom prst="rect">
            <a:avLst/>
          </a:prstGeom>
          <a:noFill/>
        </p:spPr>
        <p:txBody>
          <a:bodyPr wrap="square" rtlCol="0">
            <a:spAutoFit/>
          </a:bodyPr>
          <a:lstStyle/>
          <a:p>
            <a:r>
              <a:rPr lang="sv-SE" sz="2800" dirty="0"/>
              <a:t>Vad tror ni händer med bakterien?</a:t>
            </a:r>
          </a:p>
        </p:txBody>
      </p:sp>
      <p:pic>
        <p:nvPicPr>
          <p:cNvPr id="32" name="Bildobjekt 31">
            <a:extLst>
              <a:ext uri="{FF2B5EF4-FFF2-40B4-BE49-F238E27FC236}">
                <a16:creationId xmlns:a16="http://schemas.microsoft.com/office/drawing/2014/main" id="{D0B17761-3D19-4B14-BEB8-6CD3102789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83" y="2167498"/>
            <a:ext cx="4773385" cy="2154674"/>
          </a:xfrm>
          <a:prstGeom prst="rect">
            <a:avLst/>
          </a:prstGeom>
        </p:spPr>
      </p:pic>
      <p:pic>
        <p:nvPicPr>
          <p:cNvPr id="36" name="Bildobjekt 35">
            <a:extLst>
              <a:ext uri="{FF2B5EF4-FFF2-40B4-BE49-F238E27FC236}">
                <a16:creationId xmlns:a16="http://schemas.microsoft.com/office/drawing/2014/main" id="{F75907E8-95F6-435D-8114-4C2B9E335A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6844" y="2658959"/>
            <a:ext cx="4256313" cy="1406969"/>
          </a:xfrm>
          <a:prstGeom prst="rect">
            <a:avLst/>
          </a:prstGeom>
        </p:spPr>
      </p:pic>
      <p:pic>
        <p:nvPicPr>
          <p:cNvPr id="40" name="Bildobjekt 39">
            <a:extLst>
              <a:ext uri="{FF2B5EF4-FFF2-40B4-BE49-F238E27FC236}">
                <a16:creationId xmlns:a16="http://schemas.microsoft.com/office/drawing/2014/main" id="{A615693C-B979-499D-B951-4B60DEBC01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6616" y="427726"/>
            <a:ext cx="6625013" cy="2091092"/>
          </a:xfrm>
          <a:prstGeom prst="rect">
            <a:avLst/>
          </a:prstGeom>
        </p:spPr>
      </p:pic>
      <p:sp>
        <p:nvSpPr>
          <p:cNvPr id="41" name="Rektangel 40">
            <a:extLst>
              <a:ext uri="{FF2B5EF4-FFF2-40B4-BE49-F238E27FC236}">
                <a16:creationId xmlns:a16="http://schemas.microsoft.com/office/drawing/2014/main" id="{1C527FB7-F969-4F4A-92F0-8CFFA7F20B69}"/>
              </a:ext>
            </a:extLst>
          </p:cNvPr>
          <p:cNvSpPr/>
          <p:nvPr/>
        </p:nvSpPr>
        <p:spPr>
          <a:xfrm rot="16200000">
            <a:off x="11406866" y="5597539"/>
            <a:ext cx="934038" cy="276999"/>
          </a:xfrm>
          <a:prstGeom prst="rect">
            <a:avLst/>
          </a:prstGeom>
        </p:spPr>
        <p:txBody>
          <a:bodyPr wrap="none">
            <a:spAutoFit/>
          </a:bodyPr>
          <a:lstStyle/>
          <a:p>
            <a:r>
              <a:rPr lang="sv-SE" sz="1200" dirty="0"/>
              <a:t>pixabay.com</a:t>
            </a:r>
          </a:p>
        </p:txBody>
      </p:sp>
    </p:spTree>
    <p:extLst>
      <p:ext uri="{BB962C8B-B14F-4D97-AF65-F5344CB8AC3E}">
        <p14:creationId xmlns:p14="http://schemas.microsoft.com/office/powerpoint/2010/main" val="346122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FEC8F54-8204-4B62-8135-3B1159098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ktangel 6">
            <a:extLst>
              <a:ext uri="{FF2B5EF4-FFF2-40B4-BE49-F238E27FC236}">
                <a16:creationId xmlns:a16="http://schemas.microsoft.com/office/drawing/2014/main" id="{14982EC7-82D4-4F32-9981-0D6B23B216E0}"/>
              </a:ext>
            </a:extLst>
          </p:cNvPr>
          <p:cNvSpPr/>
          <p:nvPr/>
        </p:nvSpPr>
        <p:spPr>
          <a:xfrm>
            <a:off x="10358486" y="6442544"/>
            <a:ext cx="1696298" cy="276999"/>
          </a:xfrm>
          <a:prstGeom prst="rect">
            <a:avLst/>
          </a:prstGeom>
        </p:spPr>
        <p:txBody>
          <a:bodyPr wrap="none">
            <a:spAutoFit/>
          </a:bodyPr>
          <a:lstStyle/>
          <a:p>
            <a:r>
              <a:rPr lang="sv-SE" sz="1200" dirty="0"/>
              <a:t>commons.wikimedia.org</a:t>
            </a:r>
          </a:p>
        </p:txBody>
      </p:sp>
      <p:sp>
        <p:nvSpPr>
          <p:cNvPr id="2" name="Title 1">
            <a:extLst>
              <a:ext uri="{FF2B5EF4-FFF2-40B4-BE49-F238E27FC236}">
                <a16:creationId xmlns:a16="http://schemas.microsoft.com/office/drawing/2014/main" id="{CAC8E58C-3C07-4C41-AB2E-CF6F09C3CBC7}"/>
              </a:ext>
            </a:extLst>
          </p:cNvPr>
          <p:cNvSpPr>
            <a:spLocks noGrp="1"/>
          </p:cNvSpPr>
          <p:nvPr>
            <p:ph type="title"/>
          </p:nvPr>
        </p:nvSpPr>
        <p:spPr>
          <a:xfrm>
            <a:off x="978409" y="64353"/>
            <a:ext cx="3597320" cy="883967"/>
          </a:xfrm>
          <a:noFill/>
        </p:spPr>
        <p:txBody>
          <a:bodyPr vert="horz" lIns="91440" tIns="45720" rIns="91440" bIns="45720" rtlCol="0" anchor="b">
            <a:normAutofit/>
          </a:bodyPr>
          <a:lstStyle/>
          <a:p>
            <a:r>
              <a:rPr lang="en-US" sz="4000" dirty="0"/>
              <a:t>Men…</a:t>
            </a:r>
          </a:p>
        </p:txBody>
      </p:sp>
      <p:sp>
        <p:nvSpPr>
          <p:cNvPr id="3" name="Rektangel 2">
            <a:extLst>
              <a:ext uri="{FF2B5EF4-FFF2-40B4-BE49-F238E27FC236}">
                <a16:creationId xmlns:a16="http://schemas.microsoft.com/office/drawing/2014/main" id="{4B799347-9DD1-4BF3-B91E-07CD25183F9C}"/>
              </a:ext>
            </a:extLst>
          </p:cNvPr>
          <p:cNvSpPr/>
          <p:nvPr/>
        </p:nvSpPr>
        <p:spPr>
          <a:xfrm>
            <a:off x="2760683" y="392520"/>
            <a:ext cx="8445952" cy="954107"/>
          </a:xfrm>
          <a:prstGeom prst="rect">
            <a:avLst/>
          </a:prstGeom>
        </p:spPr>
        <p:txBody>
          <a:bodyPr wrap="square">
            <a:spAutoFit/>
          </a:bodyPr>
          <a:lstStyle/>
          <a:p>
            <a:r>
              <a:rPr lang="en-US" sz="2800" dirty="0"/>
              <a:t>Det </a:t>
            </a:r>
            <a:r>
              <a:rPr lang="en-US" sz="2800" dirty="0" err="1"/>
              <a:t>finns</a:t>
            </a:r>
            <a:r>
              <a:rPr lang="en-US" sz="2800" dirty="0"/>
              <a:t> </a:t>
            </a:r>
            <a:r>
              <a:rPr lang="en-US" sz="2800" dirty="0" err="1"/>
              <a:t>en</a:t>
            </a:r>
            <a:r>
              <a:rPr lang="en-US" sz="2800" dirty="0"/>
              <a:t> del </a:t>
            </a:r>
            <a:r>
              <a:rPr lang="en-US" sz="2800" dirty="0" err="1"/>
              <a:t>bakterier</a:t>
            </a:r>
            <a:r>
              <a:rPr lang="en-US" sz="2800" dirty="0"/>
              <a:t> </a:t>
            </a:r>
            <a:r>
              <a:rPr lang="en-US" sz="2800" dirty="0" err="1"/>
              <a:t>som</a:t>
            </a:r>
            <a:r>
              <a:rPr lang="en-US" sz="2800" dirty="0"/>
              <a:t> </a:t>
            </a:r>
            <a:r>
              <a:rPr lang="en-US" sz="2800" dirty="0" err="1"/>
              <a:t>ändå</a:t>
            </a:r>
            <a:r>
              <a:rPr lang="en-US" sz="2800" dirty="0"/>
              <a:t> </a:t>
            </a:r>
            <a:r>
              <a:rPr lang="en-US" sz="2800" dirty="0" err="1"/>
              <a:t>är</a:t>
            </a:r>
            <a:r>
              <a:rPr lang="en-US" sz="2800" dirty="0"/>
              <a:t> </a:t>
            </a:r>
            <a:r>
              <a:rPr lang="en-US" sz="2800" dirty="0" err="1"/>
              <a:t>motståndskraftiga</a:t>
            </a:r>
            <a:r>
              <a:rPr lang="en-US" sz="2800" dirty="0"/>
              <a:t> mot </a:t>
            </a:r>
            <a:r>
              <a:rPr lang="en-US" sz="2800" dirty="0" err="1"/>
              <a:t>antibiotika</a:t>
            </a:r>
            <a:r>
              <a:rPr lang="en-US" sz="2800" dirty="0"/>
              <a:t>. </a:t>
            </a:r>
            <a:r>
              <a:rPr lang="en-US" sz="2800" dirty="0" err="1"/>
              <a:t>Hur</a:t>
            </a:r>
            <a:r>
              <a:rPr lang="en-US" sz="2800" dirty="0"/>
              <a:t> </a:t>
            </a:r>
            <a:r>
              <a:rPr lang="en-US" sz="2800" dirty="0" err="1"/>
              <a:t>kan</a:t>
            </a:r>
            <a:r>
              <a:rPr lang="en-US" sz="2800" dirty="0"/>
              <a:t> det </a:t>
            </a:r>
            <a:r>
              <a:rPr lang="en-US" sz="2800" dirty="0" err="1"/>
              <a:t>komma</a:t>
            </a:r>
            <a:r>
              <a:rPr lang="en-US" sz="2800" dirty="0"/>
              <a:t> sig?</a:t>
            </a:r>
          </a:p>
        </p:txBody>
      </p:sp>
    </p:spTree>
    <p:extLst>
      <p:ext uri="{BB962C8B-B14F-4D97-AF65-F5344CB8AC3E}">
        <p14:creationId xmlns:p14="http://schemas.microsoft.com/office/powerpoint/2010/main" val="239397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hlinkClick r:id="rId3"/>
          </p:cNvPr>
          <p:cNvPicPr>
            <a:picLocks noChangeAspect="1"/>
          </p:cNvPicPr>
          <p:nvPr/>
        </p:nvPicPr>
        <p:blipFill>
          <a:blip r:embed="rId4"/>
          <a:stretch>
            <a:fillRect/>
          </a:stretch>
        </p:blipFill>
        <p:spPr>
          <a:xfrm>
            <a:off x="2801983" y="1676278"/>
            <a:ext cx="6551023" cy="3713784"/>
          </a:xfrm>
          <a:prstGeom prst="rect">
            <a:avLst/>
          </a:prstGeom>
        </p:spPr>
      </p:pic>
      <p:sp>
        <p:nvSpPr>
          <p:cNvPr id="2" name="TextBox 1">
            <a:extLst>
              <a:ext uri="{FF2B5EF4-FFF2-40B4-BE49-F238E27FC236}">
                <a16:creationId xmlns:a16="http://schemas.microsoft.com/office/drawing/2014/main" id="{28B6A925-B2CA-4BF8-776B-DD0F4FE6F5B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2927922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53481" y="591278"/>
            <a:ext cx="5239512" cy="927280"/>
          </a:xfrm>
        </p:spPr>
        <p:txBody>
          <a:bodyPr>
            <a:normAutofit/>
          </a:bodyPr>
          <a:lstStyle/>
          <a:p>
            <a:r>
              <a:rPr lang="sv-SE" sz="4000" dirty="0"/>
              <a:t>Diskutera</a:t>
            </a:r>
          </a:p>
        </p:txBody>
      </p:sp>
      <p:sp>
        <p:nvSpPr>
          <p:cNvPr id="3" name="Platshållare för innehåll 2"/>
          <p:cNvSpPr>
            <a:spLocks noGrp="1"/>
          </p:cNvSpPr>
          <p:nvPr>
            <p:ph idx="1"/>
          </p:nvPr>
        </p:nvSpPr>
        <p:spPr>
          <a:xfrm>
            <a:off x="653481" y="1708106"/>
            <a:ext cx="5600361" cy="3773010"/>
          </a:xfrm>
        </p:spPr>
        <p:txBody>
          <a:bodyPr>
            <a:noAutofit/>
          </a:bodyPr>
          <a:lstStyle/>
          <a:p>
            <a:pPr marL="514350" indent="-514350">
              <a:buFont typeface="+mj-lt"/>
              <a:buAutoNum type="arabicPeriod"/>
            </a:pPr>
            <a:r>
              <a:rPr lang="sv-SE" dirty="0"/>
              <a:t>Bakterier förökar sig genom att dela sig. Hur uppstår variation i bakteriernas genom (arvsmassa)?</a:t>
            </a:r>
          </a:p>
          <a:p>
            <a:pPr marL="514350" indent="-514350">
              <a:buFont typeface="+mj-lt"/>
              <a:buAutoNum type="arabicPeriod"/>
            </a:pPr>
            <a:r>
              <a:rPr lang="sv-SE" dirty="0"/>
              <a:t>Varför börjar bakterierna växa in mot mitten?</a:t>
            </a:r>
          </a:p>
          <a:p>
            <a:pPr marL="514350" indent="-514350">
              <a:buFont typeface="+mj-lt"/>
              <a:buAutoNum type="arabicPeriod"/>
            </a:pPr>
            <a:r>
              <a:rPr lang="sv-SE" dirty="0"/>
              <a:t>Vilka bakterier är det som växer in mot mitten?</a:t>
            </a:r>
          </a:p>
          <a:p>
            <a:pPr marL="514350" indent="-514350">
              <a:buFont typeface="+mj-lt"/>
              <a:buAutoNum type="arabicPeriod"/>
            </a:pPr>
            <a:r>
              <a:rPr lang="sv-SE" dirty="0"/>
              <a:t>Varför är det en fördröjning innan bakterierna kan ta sig från en lägre koncentration till en högre?</a:t>
            </a:r>
          </a:p>
          <a:p>
            <a:endParaRPr lang="sv-SE" sz="2000" dirty="0"/>
          </a:p>
        </p:txBody>
      </p:sp>
      <p:pic>
        <p:nvPicPr>
          <p:cNvPr id="4" name="Bildobjekt 3">
            <a:extLst>
              <a:ext uri="{FF2B5EF4-FFF2-40B4-BE49-F238E27FC236}">
                <a16:creationId xmlns:a16="http://schemas.microsoft.com/office/drawing/2014/main" id="{79C2D66A-EAA5-4979-AE94-8C5199D9D14C}"/>
              </a:ext>
            </a:extLst>
          </p:cNvPr>
          <p:cNvPicPr>
            <a:picLocks noChangeAspect="1"/>
          </p:cNvPicPr>
          <p:nvPr/>
        </p:nvPicPr>
        <p:blipFill rotWithShape="1">
          <a:blip r:embed="rId3"/>
          <a:srcRect l="2656" t="3334" r="2500" b="12204"/>
          <a:stretch/>
        </p:blipFill>
        <p:spPr>
          <a:xfrm>
            <a:off x="6411783" y="1805958"/>
            <a:ext cx="5126736" cy="2568118"/>
          </a:xfrm>
          <a:prstGeom prst="rect">
            <a:avLst/>
          </a:prstGeom>
        </p:spPr>
      </p:pic>
    </p:spTree>
    <p:extLst>
      <p:ext uri="{BB962C8B-B14F-4D97-AF65-F5344CB8AC3E}">
        <p14:creationId xmlns:p14="http://schemas.microsoft.com/office/powerpoint/2010/main" val="2815156995"/>
      </p:ext>
    </p:extLst>
  </p:cSld>
  <p:clrMapOvr>
    <a:masterClrMapping/>
  </p:clrMapOvr>
</p:sld>
</file>

<file path=ppt/theme/theme1.xml><?xml version="1.0" encoding="utf-8"?>
<a:theme xmlns:a="http://schemas.openxmlformats.org/drawingml/2006/main" name="Office Theme">
  <a:themeElements>
    <a:clrScheme name="Humla">
      <a:dk1>
        <a:sysClr val="windowText" lastClr="000000"/>
      </a:dk1>
      <a:lt1>
        <a:sysClr val="window" lastClr="FFFFFF"/>
      </a:lt1>
      <a:dk2>
        <a:srgbClr val="000000"/>
      </a:dk2>
      <a:lt2>
        <a:srgbClr val="FFFFFF"/>
      </a:lt2>
      <a:accent1>
        <a:srgbClr val="828282"/>
      </a:accent1>
      <a:accent2>
        <a:srgbClr val="BEBEBE"/>
      </a:accent2>
      <a:accent3>
        <a:srgbClr val="E6E6E6"/>
      </a:accent3>
      <a:accent4>
        <a:srgbClr val="990000"/>
      </a:accent4>
      <a:accent5>
        <a:srgbClr val="FFFFFF"/>
      </a:accent5>
      <a:accent6>
        <a:srgbClr val="FFFFFF"/>
      </a:accent6>
      <a:hlink>
        <a:srgbClr val="FFFFFF"/>
      </a:hlink>
      <a:folHlink>
        <a:srgbClr val="FFFFFF"/>
      </a:folHlink>
    </a:clrScheme>
    <a:fontScheme name="Humla">
      <a:majorFont>
        <a:latin typeface="Gill Alt One MT"/>
        <a:ea typeface=""/>
        <a:cs typeface=""/>
      </a:majorFont>
      <a:minorFont>
        <a:latin typeface="Gill Alt One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44183</TotalTime>
  <Words>3412</Words>
  <Application>Microsoft Office PowerPoint</Application>
  <PresentationFormat>Bredbild</PresentationFormat>
  <Paragraphs>364</Paragraphs>
  <Slides>26</Slides>
  <Notes>26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26</vt:i4>
      </vt:variant>
    </vt:vector>
  </HeadingPairs>
  <TitlesOfParts>
    <vt:vector size="32" baseType="lpstr">
      <vt:lpstr>Arial</vt:lpstr>
      <vt:lpstr>Calibri</vt:lpstr>
      <vt:lpstr>Calibri Light</vt:lpstr>
      <vt:lpstr>Gill Alt One MT</vt:lpstr>
      <vt:lpstr>Times New Roman</vt:lpstr>
      <vt:lpstr>Office Theme</vt:lpstr>
      <vt:lpstr>Rädda antibiotikan  med kunskap och handling</vt:lpstr>
      <vt:lpstr>Hur fungerar antibiotika  och antibiotikaresistens?</vt:lpstr>
      <vt:lpstr>Hur skulle man kunna angripa bakterier? </vt:lpstr>
      <vt:lpstr>Antibiotikas verkningsmekanismer</vt:lpstr>
      <vt:lpstr>Era frågor</vt:lpstr>
      <vt:lpstr>Exempel: penicillin</vt:lpstr>
      <vt:lpstr>Men…</vt:lpstr>
      <vt:lpstr>PowerPoint-presentation</vt:lpstr>
      <vt:lpstr>Diskutera</vt:lpstr>
      <vt:lpstr>Antibiotikaanvändning driver resistensutveckling </vt:lpstr>
      <vt:lpstr>Var kommer  resistensen ifrån?</vt:lpstr>
      <vt:lpstr>PowerPoint-presentation</vt:lpstr>
      <vt:lpstr>PowerPoint-presentation</vt:lpstr>
      <vt:lpstr>Hur fungerar bakteriernas resistensmekanismer?</vt:lpstr>
      <vt:lpstr>Hur fungerar bakteriernas resistensmekanismer?</vt:lpstr>
      <vt:lpstr>Hur fungerar bakteriernas resistensmekanismer?</vt:lpstr>
      <vt:lpstr>Hur fungerar bakteriernas resistensmekanismer?</vt:lpstr>
      <vt:lpstr>Hur fungerar bakteriernas resistensmekanismer?</vt:lpstr>
      <vt:lpstr>Hur fungerar bakteriernas resistensmekanismer?</vt:lpstr>
      <vt:lpstr>Hur fungerar bakteriernas resistensmekanismer?</vt:lpstr>
      <vt:lpstr>Hur påverkar en antibiotikabehandling individen?</vt:lpstr>
      <vt:lpstr>Hur påverkas normalfloran vid en antibiotikabehandling?</vt:lpstr>
      <vt:lpstr>PowerPoint-presentation</vt:lpstr>
      <vt:lpstr>PowerPoint-presentation</vt:lpstr>
      <vt:lpstr>Dessutom!</vt:lpstr>
      <vt:lpstr>Hur är det nu egentligen, är det vi människor eller bakterierna som blir resistenta?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fungerar antibiotika och antibiotikaresistens?</dc:title>
  <dc:creator>Mellberg Sofie</dc:creator>
  <cp:lastModifiedBy>Ida Solum</cp:lastModifiedBy>
  <cp:revision>556</cp:revision>
  <dcterms:created xsi:type="dcterms:W3CDTF">2020-11-05T13:24:45Z</dcterms:created>
  <dcterms:modified xsi:type="dcterms:W3CDTF">2023-02-27T10:28:49Z</dcterms:modified>
</cp:coreProperties>
</file>