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1"/>
    <p:sldMasterId id="2147483650" r:id="rId2"/>
  </p:sldMasterIdLst>
  <p:notesMasterIdLst>
    <p:notesMasterId r:id="rId13"/>
  </p:notesMasterIdLst>
  <p:sldIdLst>
    <p:sldId id="256" r:id="rId3"/>
    <p:sldId id="272" r:id="rId4"/>
    <p:sldId id="275" r:id="rId5"/>
    <p:sldId id="280" r:id="rId6"/>
    <p:sldId id="279" r:id="rId7"/>
    <p:sldId id="281" r:id="rId8"/>
    <p:sldId id="282" r:id="rId9"/>
    <p:sldId id="273" r:id="rId10"/>
    <p:sldId id="271" r:id="rId11"/>
    <p:sldId id="27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ork Sans Light" pitchFamily="2" charset="0"/>
      <p:regular r:id="rId18"/>
      <p:italic r:id="rId19"/>
    </p:embeddedFont>
    <p:embeddedFont>
      <p:font typeface="Work Sans Medium" pitchFamily="2" charset="0"/>
      <p:regular r:id="rId20"/>
      <p:italic r:id="rId21"/>
    </p:embeddedFont>
    <p:embeddedFont>
      <p:font typeface="Work Sans SemiBold" pitchFamily="2" charset="0"/>
      <p:regular r:id="rId22"/>
      <p:bold r:id="rId23"/>
      <p:italic r:id="rId24"/>
      <p:boldItalic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pos="3273" userDrawn="1">
          <p15:clr>
            <a:srgbClr val="A4A3A4"/>
          </p15:clr>
        </p15:guide>
        <p15:guide id="6" pos="3500" userDrawn="1">
          <p15:clr>
            <a:srgbClr val="A4A3A4"/>
          </p15:clr>
        </p15:guide>
        <p15:guide id="7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4"/>
    <p:restoredTop sz="87882" autoAdjust="0"/>
  </p:normalViewPr>
  <p:slideViewPr>
    <p:cSldViewPr snapToGrid="0" showGuides="1">
      <p:cViewPr varScale="1">
        <p:scale>
          <a:sx n="145" d="100"/>
          <a:sy n="145" d="100"/>
        </p:scale>
        <p:origin x="1436" y="68"/>
      </p:cViewPr>
      <p:guideLst>
        <p:guide orient="horz" pos="2160"/>
        <p:guide pos="3840"/>
        <p:guide orient="horz" pos="1344"/>
        <p:guide pos="597"/>
        <p:guide pos="3273"/>
        <p:guide pos="3500"/>
        <p:guide pos="6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7863-098D-7443-8C24-5FBC4AB783A3}" type="datetimeFigureOut">
              <a:t>2025-01-24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31592-3C66-914C-8F2B-350F777116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1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Presentationen förklarar hur gendrivare fungerar och är tänkt som en introduktion till övningen Hur fungerar en gendrivare.</a:t>
            </a:r>
          </a:p>
          <a:p>
            <a:pPr marL="0" indent="0">
              <a:buNone/>
            </a:pPr>
            <a:r>
              <a:rPr lang="sv-SE" dirty="0"/>
              <a:t>Denna presentation och övningen finns på Bioresurs webbplats, under </a:t>
            </a:r>
            <a:r>
              <a:rPr lang="sv-SE" i="1" dirty="0"/>
              <a:t>Resurser &gt; Bioteknik.</a:t>
            </a:r>
            <a:endParaRPr lang="sv-SE" dirty="0"/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Illustrationer: Bioresurs</a:t>
            </a:r>
            <a:endParaRPr lang="en-SE" dirty="0"/>
          </a:p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260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/>
              <a:t>https</a:t>
            </a:r>
            <a:r>
              <a:rPr lang="sv-SE" dirty="0"/>
              <a:t>://bioresurs.uu.se/resurser/bioteknik/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138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Läs mer på: https://www.genteknik.se/genetik-och-genteknik/genmodifierade-organismer-gmo/gendrivare/</a:t>
            </a:r>
          </a:p>
          <a:p>
            <a:endParaRPr lang="sv-SE" dirty="0"/>
          </a:p>
          <a:p>
            <a:r>
              <a:rPr lang="sv-SE" dirty="0"/>
              <a:t>Bildkälla: https://pixabay.com/sv/illustrations/dna-vit-hane-3d-modell-isolerat-1889085/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784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Foto mygga: pixabay.com</a:t>
            </a:r>
          </a:p>
          <a:p>
            <a:r>
              <a:rPr lang="sv-SE" dirty="0"/>
              <a:t>Foto agapadda: wikimedia.com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06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individ ärver 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(genvariant) från var och en av sina föräldrar. Avkomman har alltså 50% chans att ärva en viss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från sina föräldrar. Den orangea färgen på myggan visar endast att den bär på en viss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oavsett om den är dominant eller recessiv och ska inte tolkas som att färgen motsvarar en viss fenotyp.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 tid sprids de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alleler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ökar en individs chans att överleva och fortplanta sig.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inte är gynnsam försvinner i regel ur en population med tiden.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Illustration: Bioresurs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33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Läs mer: https://www.genteknik.se/genetik-och-genteknik/genmodifierade-organismer-gmo/gendrivare/</a:t>
            </a:r>
            <a:endParaRPr lang="en-SE" dirty="0"/>
          </a:p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36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Läs mer: https://www.genteknik.se/genetik-och-genteknik/genmodifierade-organismer-gmo/gendrivare/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026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 visar hur en ny gen kan föras in i den kromosom som saknar den med hjälp av en gendrivare. En gendrivare kan även användas för att ändra i en redan befintlig gen, genom att en eller några enstaka nukleotider byts ut, läggs till eller tas bort. </a:t>
            </a: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modifierade kromosomen innehåller en gendrivare som kommer uttrycka enzymet Cas9 och guide-RNA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och hur ofta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 uttrycks styrs av vilken promotor man väljer.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aktivt Cas9 kommer leda till att den andra kromosomen (i samma kromosompar) klipps på motsvarande plats, platsen styrs av guide-RNA.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DNA-molekylen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förstörs på detta sätt kommer cellen sätta igång en reparationsprocess där den modifierade kromosomen (som innehåller den önskade genen och gendrivaren) fungerar som en mall för den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ituklippta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kromosomen.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Därmed kopieras genen och gendrivaren, och förs in i den andra kromosomen i kromosomparet.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566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Läs mer om CRISPR/Cas9: https://www.genteknik.se/genetik-och-genteknik/genmodifierade-organismer-gmo/tekniker/genomredigering/</a:t>
            </a:r>
          </a:p>
          <a:p>
            <a:r>
              <a:rPr lang="sv-SE" dirty="0"/>
              <a:t>En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-presentation om hur CRISPR/Cas9-tekniken fungerar finns på Bioresurs webbplats (PPT 3 Så fungerar CRISPR/Cas9): https://bioresurs.uu.se/resurser/bioteknik/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199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839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C1BEF0-CC6B-5D80-AC3F-DCD99824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853" y="3571875"/>
            <a:ext cx="8798701" cy="16541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3841BD3-5439-F0D1-9827-775AB47EA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2013" y="5388994"/>
            <a:ext cx="7926387" cy="4619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Underrubrik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31D883-7B16-7C82-305D-01DE34B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4" y="1007044"/>
            <a:ext cx="1739917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590AE671-F2B6-FABF-A578-926E5EABF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66BB79A9-07F3-3923-86C2-83C52FDEA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6379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BC5D95A-77B0-95FD-F967-BDB03FDE71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5021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49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FE1B46D-8109-6054-3587-2B9881082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06" y="1272750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lgänglighet Office 365/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0A51E754-9C7A-11C0-D983-A8276233FD20}"/>
              </a:ext>
            </a:extLst>
          </p:cNvPr>
          <p:cNvSpPr txBox="1"/>
          <p:nvPr userDrawn="1"/>
        </p:nvSpPr>
        <p:spPr>
          <a:xfrm>
            <a:off x="957359" y="821623"/>
            <a:ext cx="953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Arial" panose="020B0604020202020204" pitchFamily="34" charset="0"/>
              </a:rPr>
              <a:t>Tillgänglighetsanpassa</a:t>
            </a:r>
            <a:r>
              <a:rPr lang="en-GB" sz="3200" dirty="0">
                <a:latin typeface="Arial" panose="020B0604020202020204" pitchFamily="34" charset="0"/>
              </a:rPr>
              <a:t> din presentation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AB3E6E3-4894-429E-071D-F50345A149E8}"/>
              </a:ext>
            </a:extLst>
          </p:cNvPr>
          <p:cNvSpPr txBox="1"/>
          <p:nvPr userDrawn="1"/>
        </p:nvSpPr>
        <p:spPr>
          <a:xfrm>
            <a:off x="957359" y="1528186"/>
            <a:ext cx="932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/>
              <a:t>Mallen är inställd för att vara så tillgänglighetsanpassad som möjligt men det är två saker du behöver göra själv allt eftersom du adderar innehåll</a:t>
            </a:r>
            <a:r>
              <a:rPr lang="sv-SE" sz="1400"/>
              <a:t>. </a:t>
            </a:r>
            <a:endParaRPr lang="en-US" sz="1400" b="1" noProof="0" dirty="0">
              <a:latin typeface="Work Sans SemiBold" pitchFamily="2" charset="77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0EE485A-2ED1-48AD-EA7A-54C938436EF9}"/>
              </a:ext>
            </a:extLst>
          </p:cNvPr>
          <p:cNvSpPr txBox="1"/>
          <p:nvPr userDrawn="1"/>
        </p:nvSpPr>
        <p:spPr>
          <a:xfrm>
            <a:off x="947738" y="2600794"/>
            <a:ext cx="423472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Arial" panose="020B0604020202020204" pitchFamily="34" charset="0"/>
              </a:rPr>
              <a:t>Högerklicka på en bild/figur och välj alternativet </a:t>
            </a:r>
            <a:r>
              <a:rPr lang="en-US" sz="1000" i="1" dirty="0">
                <a:latin typeface="Arial" panose="020B0604020202020204" pitchFamily="34" charset="0"/>
              </a:rPr>
              <a:t>Redigera alternativtext. </a:t>
            </a:r>
            <a:r>
              <a:rPr lang="en-US" sz="1000" dirty="0">
                <a:latin typeface="Arial" panose="020B0604020202020204" pitchFamily="34" charset="0"/>
              </a:rPr>
              <a:t>Då öppnas en flik till höger i fönstret. Beskriv din bild/figur med 1-2 meningar som läses upp av uppläsningsprogram för de som har nedsatt syn.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Arial" panose="020B0604020202020204" pitchFamily="34" charset="0"/>
              </a:rPr>
              <a:t>Har bilden/figuren inget informativt syfte och du vill exkludera den kan du istället klicka I checkrutan </a:t>
            </a:r>
            <a:r>
              <a:rPr lang="en-US" sz="1000" i="1" dirty="0">
                <a:latin typeface="Arial" panose="020B0604020202020204" pitchFamily="34" charset="0"/>
              </a:rPr>
              <a:t>Markera som dekorativt</a:t>
            </a:r>
            <a:r>
              <a:rPr lang="en-US" sz="1000" dirty="0">
                <a:latin typeface="Arial" panose="020B0604020202020204" pitchFamily="34" charset="0"/>
              </a:rPr>
              <a:t> under textrutan för alternativ text.</a:t>
            </a:r>
          </a:p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14C1B1E-9EFF-D9D7-277A-BFBAECBE27ED}"/>
              </a:ext>
            </a:extLst>
          </p:cNvPr>
          <p:cNvSpPr txBox="1"/>
          <p:nvPr userDrawn="1"/>
        </p:nvSpPr>
        <p:spPr>
          <a:xfrm>
            <a:off x="5549719" y="2600794"/>
            <a:ext cx="4234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Arial" panose="020B0604020202020204" pitchFamily="34" charset="0"/>
              </a:rPr>
              <a:t>Mallarna förinlagda fält har en uppsatt läsordning men adderar du ytterligare/egna textrutor, bilder, smart art eller annat innehåll som inte finns i mallen bör du kontrollera att läsordningen blir logisk, annars läses objekten in i ordningen de lagts till på sidan.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>
                <a:latin typeface="Arial" panose="020B0604020202020204" pitchFamily="34" charset="0"/>
              </a:rPr>
              <a:t>Läsordningen styr du genom:</a:t>
            </a: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</a:rPr>
              <a:t>På fliken </a:t>
            </a:r>
            <a:r>
              <a:rPr lang="en-US" sz="1000" b="0" i="1" baseline="0" dirty="0">
                <a:latin typeface="Arial" panose="020B0604020202020204" pitchFamily="34" charset="0"/>
              </a:rPr>
              <a:t>Start </a:t>
            </a:r>
            <a:r>
              <a:rPr lang="en-US" sz="1000" dirty="0">
                <a:latin typeface="Arial" panose="020B0604020202020204" pitchFamily="34" charset="0"/>
              </a:rPr>
              <a:t>väljer du</a:t>
            </a:r>
            <a:r>
              <a:rPr lang="en-US" sz="1000" b="0" i="1" baseline="0" dirty="0">
                <a:latin typeface="Arial" panose="020B0604020202020204" pitchFamily="34" charset="0"/>
              </a:rPr>
              <a:t> Ordna.</a:t>
            </a:r>
            <a:endParaRPr lang="en-US" sz="1000" dirty="0">
              <a:latin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</a:rPr>
              <a:t>På menyn </a:t>
            </a:r>
            <a:r>
              <a:rPr lang="en-US" sz="1000" b="0" i="1" baseline="0" dirty="0">
                <a:latin typeface="Arial" panose="020B0604020202020204" pitchFamily="34" charset="0"/>
              </a:rPr>
              <a:t>Ordna </a:t>
            </a:r>
            <a:r>
              <a:rPr lang="en-US" sz="1000" dirty="0">
                <a:latin typeface="Arial" panose="020B0604020202020204" pitchFamily="34" charset="0"/>
              </a:rPr>
              <a:t>väljer du</a:t>
            </a:r>
            <a:r>
              <a:rPr lang="en-US" sz="1000" b="0" i="1" baseline="0" dirty="0">
                <a:latin typeface="Arial" panose="020B0604020202020204" pitchFamily="34" charset="0"/>
              </a:rPr>
              <a:t> Markeringsfönster.</a:t>
            </a:r>
            <a:endParaRPr lang="en-US" sz="1000" dirty="0"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None/>
            </a:pPr>
            <a:r>
              <a:rPr lang="en-US" sz="1000" dirty="0">
                <a:latin typeface="Arial" panose="020B0604020202020204" pitchFamily="34" charset="0"/>
              </a:rPr>
              <a:t>Då öppnas en flik till höger I fönstret. Dra objekten tills de har den ordning du vill. Detta påverkar inte layouten på sidan utan bara vilken ordning de läses in maskinellt. </a:t>
            </a:r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C80CE63-C4AE-38F4-9AAB-26B856C6A2AA}"/>
              </a:ext>
            </a:extLst>
          </p:cNvPr>
          <p:cNvSpPr txBox="1"/>
          <p:nvPr userDrawn="1"/>
        </p:nvSpPr>
        <p:spPr>
          <a:xfrm>
            <a:off x="934309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Work Sans Medium" pitchFamily="2" charset="77"/>
              </a:rPr>
              <a:t>Lägg</a:t>
            </a:r>
            <a:r>
              <a:rPr lang="en-GB" sz="1400" dirty="0">
                <a:latin typeface="Work Sans Medium" pitchFamily="2" charset="77"/>
              </a:rPr>
              <a:t> till </a:t>
            </a:r>
            <a:r>
              <a:rPr lang="en-GB" sz="1400" dirty="0" err="1">
                <a:latin typeface="Work Sans Medium" pitchFamily="2" charset="77"/>
              </a:rPr>
              <a:t>alternativ</a:t>
            </a:r>
            <a:r>
              <a:rPr lang="en-GB" sz="1400" dirty="0">
                <a:latin typeface="Work Sans Medium" pitchFamily="2" charset="77"/>
              </a:rPr>
              <a:t> text för </a:t>
            </a:r>
            <a:r>
              <a:rPr lang="en-GB" sz="1400" dirty="0" err="1">
                <a:latin typeface="Work Sans Medium" pitchFamily="2" charset="77"/>
              </a:rPr>
              <a:t>bilder</a:t>
            </a:r>
            <a:r>
              <a:rPr lang="en-GB" sz="1400" dirty="0">
                <a:latin typeface="Work Sans Medium" pitchFamily="2" charset="77"/>
              </a:rPr>
              <a:t>/figurer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FE0EBDC-2402-1F53-DC48-ACFDF104DF39}"/>
              </a:ext>
            </a:extLst>
          </p:cNvPr>
          <p:cNvSpPr txBox="1"/>
          <p:nvPr userDrawn="1"/>
        </p:nvSpPr>
        <p:spPr>
          <a:xfrm>
            <a:off x="5543785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Work Sans Medium" pitchFamily="2" charset="77"/>
              </a:rPr>
              <a:t>Dubbelkolla</a:t>
            </a:r>
            <a:r>
              <a:rPr lang="en-GB" sz="1400" dirty="0">
                <a:latin typeface="Work Sans Medium" pitchFamily="2" charset="77"/>
              </a:rPr>
              <a:t> </a:t>
            </a:r>
            <a:r>
              <a:rPr lang="en-GB" sz="1400" dirty="0" err="1">
                <a:latin typeface="Work Sans Medium" pitchFamily="2" charset="77"/>
              </a:rPr>
              <a:t>läsordningen</a:t>
            </a:r>
            <a:endParaRPr lang="en-GB" sz="1400" dirty="0"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822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UU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800" spc="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426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</p:spTree>
    <p:extLst>
      <p:ext uri="{BB962C8B-B14F-4D97-AF65-F5344CB8AC3E}">
        <p14:creationId xmlns:p14="http://schemas.microsoft.com/office/powerpoint/2010/main" val="71805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>
            <a:noAutofit/>
          </a:bodyPr>
          <a:lstStyle>
            <a:lvl1pPr>
              <a:defRPr sz="3200" spc="0"/>
            </a:lvl1pPr>
          </a:lstStyle>
          <a:p>
            <a:r>
              <a:rPr lang="en-GB" dirty="0"/>
              <a:t>KLICKA HÄR FÖR ATT ÄNDRA RUBRIK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sv-SE" dirty="0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1800019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C1BEF0-CC6B-5D80-AC3F-DCD99824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853" y="3571875"/>
            <a:ext cx="8798701" cy="16541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3841BD3-5439-F0D1-9827-775AB47EA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2013" y="5388994"/>
            <a:ext cx="7926387" cy="4619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Subtitle</a:t>
            </a:r>
            <a:r>
              <a:rPr lang="sv-SE" dirty="0"/>
              <a:t> </a:t>
            </a:r>
            <a:r>
              <a:rPr lang="sv-SE" dirty="0" err="1"/>
              <a:t>here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31D883-7B16-7C82-305D-01DE34B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4" y="1007044"/>
            <a:ext cx="1739917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DBFD3-494F-0006-CF49-3526BB9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9E1BD-AA5D-00B1-E039-47660A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8E1F-D479-AB8E-0971-6711BBC8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7A283842-21B2-F132-5C80-A0C1143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F71313-69F3-3473-0FB7-308AC801C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9472971" cy="42449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1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32F3E5-D4FB-6CAF-7271-81A8E707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6D920F-9B89-6CE6-44CC-CA866A2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D8D47-4CF2-999B-CC89-CCC79A3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2EBE0E1-BE11-020E-84EC-67233813B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31F0A250-9FA8-F7E1-916A-3CC75EC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836613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B292B661-7CCD-4000-08D7-733BB70F4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2024063"/>
            <a:ext cx="4114800" cy="1910751"/>
          </a:xfrm>
        </p:spPr>
        <p:txBody>
          <a:bodyPr/>
          <a:lstStyle>
            <a:lvl1pPr marL="0" indent="0">
              <a:lnSpc>
                <a:spcPts val="2120"/>
              </a:lnSpc>
              <a:spcBef>
                <a:spcPts val="300"/>
              </a:spcBef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0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27">
          <p15:clr>
            <a:srgbClr val="FBAE40"/>
          </p15:clr>
        </p15:guide>
        <p15:guide id="4" pos="4248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0FDF65-DDD5-E90D-E5DB-B558EDEC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C36520-22BB-EFA2-853F-F3E7342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DF841-EA31-7BF4-9684-209279B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3038389D-D197-86D6-9D3E-5A61199E6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2E0C1A0-A9BD-243C-0ED6-127A99F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844674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6A8C23D9-7BD3-7E9D-6E90-B458B8D2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3429000"/>
            <a:ext cx="4114800" cy="1910751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83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462A3D-BC6E-33F6-D482-0EDC48C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64D28-D961-D1F2-AC74-C753E5DC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6E489E-66C8-8766-0520-C9DA822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1DFB9773-1D7F-F3B3-C706-28A8C2D9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7484F84-26D1-126E-3D9A-EE9938F14D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7738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latshållare för innehåll 13">
            <a:extLst>
              <a:ext uri="{FF2B5EF4-FFF2-40B4-BE49-F238E27FC236}">
                <a16:creationId xmlns:a16="http://schemas.microsoft.com/office/drawing/2014/main" id="{BF275934-BA93-B26D-2430-57E3396059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9081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89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5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DBFD3-494F-0006-CF49-3526BB9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9E1BD-AA5D-00B1-E039-47660A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8E1F-D479-AB8E-0971-6711BBC8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7A283842-21B2-F132-5C80-A0C1143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F71313-69F3-3473-0FB7-308AC801C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9472971" cy="424497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5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374A7-E0B7-54FC-E679-6FEEF0E72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B41E123B-B2EB-E3F8-6438-FA8E1D383E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19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939A7C66-E96C-ED31-2BDE-4005A0E8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2"/>
            <a:ext cx="4262617" cy="105257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FAE689B1-F36C-71C2-F115-C9B65A0A0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9738" y="905624"/>
            <a:ext cx="4262437" cy="1052512"/>
          </a:xfrm>
        </p:spPr>
        <p:txBody>
          <a:bodyPr/>
          <a:lstStyle>
            <a:lvl1pPr marL="0" indent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373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  <p15:guide id="8" orient="horz" pos="52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29732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2989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A82616-DB96-A57E-04F3-E904D6935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738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09876A58-6661-933D-30BB-FCB613485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9081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22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37531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1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21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590AE671-F2B6-FABF-A578-926E5EABF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66BB79A9-07F3-3923-86C2-83C52FDEA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6379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BC5D95A-77B0-95FD-F967-BDB03FDE71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5021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68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BEAE4BB-8616-AD66-D017-A34248E7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06" y="1272750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32F3E5-D4FB-6CAF-7271-81A8E707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6D920F-9B89-6CE6-44CC-CA866A2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D8D47-4CF2-999B-CC89-CCC79A3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2EBE0E1-BE11-020E-84EC-67233813B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31F0A250-9FA8-F7E1-916A-3CC75EC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836613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B292B661-7CCD-4000-08D7-733BB70F4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2024063"/>
            <a:ext cx="4114800" cy="1910751"/>
          </a:xfrm>
        </p:spPr>
        <p:txBody>
          <a:bodyPr/>
          <a:lstStyle>
            <a:lvl1pPr marL="0" indent="0">
              <a:lnSpc>
                <a:spcPts val="2120"/>
              </a:lnSpc>
              <a:spcBef>
                <a:spcPts val="300"/>
              </a:spcBef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7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27">
          <p15:clr>
            <a:srgbClr val="FBAE40"/>
          </p15:clr>
        </p15:guide>
        <p15:guide id="4" pos="4248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0FDF65-DDD5-E90D-E5DB-B558EDEC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C36520-22BB-EFA2-853F-F3E7342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DF841-EA31-7BF4-9684-209279B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3038389D-D197-86D6-9D3E-5A61199E6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2E0C1A0-A9BD-243C-0ED6-127A99F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844674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6A8C23D9-7BD3-7E9D-6E90-B458B8D2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3429000"/>
            <a:ext cx="4114800" cy="1910751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52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462A3D-BC6E-33F6-D482-0EDC48C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64D28-D961-D1F2-AC74-C753E5DC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6E489E-66C8-8766-0520-C9DA822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1DFB9773-1D7F-F3B3-C706-28A8C2D9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7484F84-26D1-126E-3D9A-EE9938F14D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7738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latshållare för innehåll 13">
            <a:extLst>
              <a:ext uri="{FF2B5EF4-FFF2-40B4-BE49-F238E27FC236}">
                <a16:creationId xmlns:a16="http://schemas.microsoft.com/office/drawing/2014/main" id="{BF275934-BA93-B26D-2430-57E3396059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9081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026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374A7-E0B7-54FC-E679-6FEEF0E72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B41E123B-B2EB-E3F8-6438-FA8E1D383E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19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939A7C66-E96C-ED31-2BDE-4005A0E8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2"/>
            <a:ext cx="4262617" cy="105257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FAE689B1-F36C-71C2-F115-C9B65A0A0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9738" y="905624"/>
            <a:ext cx="4262437" cy="1052512"/>
          </a:xfrm>
        </p:spPr>
        <p:txBody>
          <a:bodyPr/>
          <a:lstStyle>
            <a:lvl1pPr marL="0" indent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06317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  <p15:guide id="8" orient="horz" pos="5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29732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2989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A82616-DB96-A57E-04F3-E904D6935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738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09876A58-6661-933D-30BB-FCB613485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9081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30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37531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5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8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2CE3FA13-D5FB-4D0D-9F18-0A4F2B1BCC7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91539" y="4786707"/>
            <a:ext cx="3875202" cy="2739595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A81581-C5EB-CCB3-0B2C-C457381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69520"/>
            <a:ext cx="10990263" cy="56841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CF6E4A-7E25-7C38-5E61-0F057A6F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795850"/>
            <a:ext cx="10990263" cy="4530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2802BE-5037-20C2-C69A-3687142E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473327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B4FE33-ACB2-4359-61CD-3E894F72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05" y="6470364"/>
            <a:ext cx="4114800" cy="9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47F348-31E2-5BEB-84BB-B45A40BF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725" y="6473328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67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4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0"/>
        </a:lnSpc>
        <a:spcBef>
          <a:spcPts val="3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A81581-C5EB-CCB3-0B2C-C457381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69520"/>
            <a:ext cx="10990263" cy="56841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CF6E4A-7E25-7C38-5E61-0F057A6F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795850"/>
            <a:ext cx="10990263" cy="4530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2802BE-5037-20C2-C69A-3687142E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473327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888E4D63-BE2C-4D4B-BBD2-256262659A9F}" type="datetime1">
              <a:rPr lang="sv-SE" smtClean="0"/>
              <a:pPr/>
              <a:t>2025-01-24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B4FE33-ACB2-4359-61CD-3E894F72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05" y="6470364"/>
            <a:ext cx="4114800" cy="9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47F348-31E2-5BEB-84BB-B45A40BF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725" y="6473328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8B10D5-9A4D-9199-0370-3DA7F9767C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284" y="5633192"/>
            <a:ext cx="838515" cy="7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0"/>
        </a:lnSpc>
        <a:spcBef>
          <a:spcPts val="3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1055924"/>
            <a:ext cx="9144000" cy="2387600"/>
          </a:xfrm>
        </p:spPr>
        <p:txBody>
          <a:bodyPr>
            <a:normAutofit/>
          </a:bodyPr>
          <a:lstStyle/>
          <a:p>
            <a:r>
              <a:rPr lang="sv-SE" sz="6000" dirty="0"/>
              <a:t>Gendrivare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1D00AD-36C6-8445-A954-264D9BC02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796" y="3483692"/>
            <a:ext cx="9144000" cy="1655762"/>
          </a:xfrm>
        </p:spPr>
        <p:txBody>
          <a:bodyPr>
            <a:normAutofit/>
          </a:bodyPr>
          <a:lstStyle/>
          <a:p>
            <a:r>
              <a:rPr lang="sv-SE" dirty="0"/>
              <a:t>En introduktion till övningen ”Hur fungerar en gendrivare?”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D0C171-2598-4886-8214-A25D1A0F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44713">
            <a:off x="8288926" y="472427"/>
            <a:ext cx="1838486" cy="403621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DAE93E1-5C9C-45A2-8C1E-9A8120553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349" y="305064"/>
            <a:ext cx="808800" cy="17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0EFA3-BDD4-44BA-9143-B1B1A86C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900" dirty="0"/>
              <a:t>När ska gendrivaren vara aktiv?</a:t>
            </a:r>
            <a:endParaRPr lang="en-SE" sz="39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DBF1E3-2E60-4DCA-AADA-A2931AE035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Genom att välja promotor, kan man styra när gendrivaren ska vara aktiv – dvs. när enzymet Cas9 ska uttryckas (tillsammans med guide-RNA) och därmed skapa en kopia på den andra kromosomen</a:t>
            </a:r>
          </a:p>
          <a:p>
            <a:pPr>
              <a:lnSpc>
                <a:spcPct val="100000"/>
              </a:lnSpc>
            </a:pPr>
            <a:r>
              <a:rPr lang="sv-SE" dirty="0"/>
              <a:t>En promotor kan ständigt vara påslagen, då kommer alla celler som har en gendrivare vara </a:t>
            </a:r>
            <a:r>
              <a:rPr lang="sv-SE" dirty="0" err="1"/>
              <a:t>homozygota</a:t>
            </a:r>
            <a:endParaRPr lang="sv-SE" dirty="0"/>
          </a:p>
          <a:p>
            <a:pPr>
              <a:lnSpc>
                <a:spcPct val="100000"/>
              </a:lnSpc>
            </a:pPr>
            <a:r>
              <a:rPr lang="sv-SE" dirty="0"/>
              <a:t>Men, man kan också styra så att gendrivaren bara uttrycks vid bildandet av könsceller – </a:t>
            </a:r>
            <a:r>
              <a:rPr lang="sv-SE" i="1" dirty="0"/>
              <a:t>varför</a:t>
            </a:r>
            <a:r>
              <a:rPr lang="sv-SE" dirty="0"/>
              <a:t>?</a:t>
            </a:r>
          </a:p>
          <a:p>
            <a:pPr>
              <a:lnSpc>
                <a:spcPct val="100000"/>
              </a:lnSpc>
            </a:pPr>
            <a:r>
              <a:rPr lang="sv-SE" dirty="0"/>
              <a:t>Det ska ni ta reda på genom att göra en övning om gendrivare!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3837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0EFA3-BDD4-44BA-9143-B1B1A86C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9971986" cy="445136"/>
          </a:xfrm>
        </p:spPr>
        <p:txBody>
          <a:bodyPr/>
          <a:lstStyle/>
          <a:p>
            <a:r>
              <a:rPr lang="sv-SE" sz="3900" dirty="0"/>
              <a:t>Gendrivare…</a:t>
            </a:r>
            <a:endParaRPr lang="en-SE" sz="39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9F461DF-8731-49CB-B995-CD1AA3BF9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6505" y="1726971"/>
            <a:ext cx="6541354" cy="20493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sz="1900" dirty="0"/>
              <a:t>har förmågan att sätta in en kopia av sig själv på en plats i genomet och på det viset sprida sig mer än vad som är förväntat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förbättrar oddsen för att spridas till nästa generation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blir med tiden vanligare och vanligare i en population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finns naturligt i arvsmassan, men kan också konstrueras (mer om det strax)</a:t>
            </a:r>
          </a:p>
          <a:p>
            <a:pPr marL="0" indent="0">
              <a:buNone/>
            </a:pPr>
            <a:endParaRPr lang="sv-SE" baseline="30000" dirty="0"/>
          </a:p>
          <a:p>
            <a:pPr marL="0" indent="0">
              <a:buNone/>
            </a:pPr>
            <a:endParaRPr lang="sv-SE" baseline="30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26EA6D-F581-463B-B6F0-EBA7B6903697}"/>
              </a:ext>
            </a:extLst>
          </p:cNvPr>
          <p:cNvSpPr/>
          <p:nvPr/>
        </p:nvSpPr>
        <p:spPr>
          <a:xfrm>
            <a:off x="2271507" y="4351229"/>
            <a:ext cx="2098892" cy="125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3305ED4-1B35-4571-AD4B-55C8B27BB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19" y="338504"/>
            <a:ext cx="3354502" cy="335450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0D753A3-258A-42ED-8268-35EC88E53B9F}"/>
              </a:ext>
            </a:extLst>
          </p:cNvPr>
          <p:cNvSpPr txBox="1"/>
          <p:nvPr/>
        </p:nvSpPr>
        <p:spPr>
          <a:xfrm>
            <a:off x="9340030" y="3624767"/>
            <a:ext cx="1167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>
                    <a:alpha val="70000"/>
                  </a:schemeClr>
                </a:solidFill>
              </a:rPr>
              <a:t>Bild: pixabay.com</a:t>
            </a:r>
            <a:endParaRPr lang="en-SE" sz="8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0EFA3-BDD4-44BA-9143-B1B1A86C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104" y="690069"/>
            <a:ext cx="8852852" cy="445136"/>
          </a:xfrm>
        </p:spPr>
        <p:txBody>
          <a:bodyPr/>
          <a:lstStyle/>
          <a:p>
            <a:r>
              <a:rPr lang="sv-SE" sz="3900" dirty="0"/>
              <a:t>Varför konstruera gendrivare?</a:t>
            </a:r>
            <a:endParaRPr lang="en-SE" sz="39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26EA6D-F581-463B-B6F0-EBA7B6903697}"/>
              </a:ext>
            </a:extLst>
          </p:cNvPr>
          <p:cNvSpPr/>
          <p:nvPr/>
        </p:nvSpPr>
        <p:spPr>
          <a:xfrm>
            <a:off x="2271507" y="4351229"/>
            <a:ext cx="2098892" cy="125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88DF4F-EF87-41FC-B961-8A6CB7686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7232">
            <a:off x="375232" y="276045"/>
            <a:ext cx="3315923" cy="27086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1D43850-3D1D-4435-864E-BB38FDE10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0" y="3850119"/>
            <a:ext cx="2196859" cy="143310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CD32E05-BEA3-4D61-AF00-88711DCDF076}"/>
              </a:ext>
            </a:extLst>
          </p:cNvPr>
          <p:cNvSpPr txBox="1"/>
          <p:nvPr/>
        </p:nvSpPr>
        <p:spPr>
          <a:xfrm>
            <a:off x="4296104" y="1433429"/>
            <a:ext cx="61420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tx1">
                    <a:alpha val="70000"/>
                  </a:schemeClr>
                </a:solidFill>
              </a:rPr>
              <a:t>För att snabbt sprida en gen i en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tx1">
                    <a:alpha val="70000"/>
                  </a:schemeClr>
                </a:solidFill>
              </a:rPr>
              <a:t>Skulle kunna användas för att begränsa skadepopulationer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tx1">
                    <a:alpha val="70000"/>
                  </a:schemeClr>
                </a:solidFill>
              </a:rPr>
              <a:t>Mest har det diskuterats att utrota myggor som sprider sjukdomar som t ex. malaria eller som ett sätt att minska antalet individer av en </a:t>
            </a:r>
            <a:r>
              <a:rPr lang="sv-SE" sz="1900" dirty="0" err="1">
                <a:solidFill>
                  <a:schemeClr val="tx1">
                    <a:alpha val="70000"/>
                  </a:schemeClr>
                </a:solidFill>
              </a:rPr>
              <a:t>invasiv</a:t>
            </a:r>
            <a:r>
              <a:rPr lang="sv-SE" sz="1900" dirty="0">
                <a:solidFill>
                  <a:schemeClr val="tx1">
                    <a:alpha val="70000"/>
                  </a:schemeClr>
                </a:solidFill>
              </a:rPr>
              <a:t>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tx1">
                    <a:alpha val="70000"/>
                  </a:schemeClr>
                </a:solidFill>
              </a:rPr>
              <a:t>Gener som man då vill sprida är egenskaper som gör det svårare för individen att överleva eller fortplanta sig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900" dirty="0">
                <a:solidFill>
                  <a:schemeClr val="tx1">
                    <a:alpha val="70000"/>
                  </a:schemeClr>
                </a:solidFill>
              </a:rPr>
              <a:t>Samtliga försök som hittills genomförts har skett på laboratorium (2024)</a:t>
            </a:r>
            <a:endParaRPr lang="en-SE" sz="19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E64C1F2-B2DC-4CDF-9C7F-1B2D6EE9E102}"/>
              </a:ext>
            </a:extLst>
          </p:cNvPr>
          <p:cNvSpPr txBox="1"/>
          <p:nvPr/>
        </p:nvSpPr>
        <p:spPr>
          <a:xfrm>
            <a:off x="509194" y="2937833"/>
            <a:ext cx="221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>
                    <a:alpha val="70000"/>
                  </a:schemeClr>
                </a:solidFill>
              </a:rPr>
              <a:t>Agapaddan är en </a:t>
            </a:r>
            <a:r>
              <a:rPr lang="sv-SE" sz="800" dirty="0" err="1">
                <a:solidFill>
                  <a:schemeClr val="tx1">
                    <a:alpha val="70000"/>
                  </a:schemeClr>
                </a:solidFill>
              </a:rPr>
              <a:t>invasiv</a:t>
            </a:r>
            <a:r>
              <a:rPr lang="sv-SE" sz="800" dirty="0">
                <a:solidFill>
                  <a:schemeClr val="tx1">
                    <a:alpha val="70000"/>
                  </a:schemeClr>
                </a:solidFill>
              </a:rPr>
              <a:t> art i Australien och orsakar stor förödelse i ekosystemet</a:t>
            </a:r>
            <a:endParaRPr lang="en-SE" sz="8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EB7CFFF-CD35-4F46-BC99-9CB0E6F120CC}"/>
              </a:ext>
            </a:extLst>
          </p:cNvPr>
          <p:cNvSpPr txBox="1"/>
          <p:nvPr/>
        </p:nvSpPr>
        <p:spPr>
          <a:xfrm>
            <a:off x="1161575" y="5283227"/>
            <a:ext cx="221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tx1">
                    <a:alpha val="70000"/>
                  </a:schemeClr>
                </a:solidFill>
              </a:rPr>
              <a:t>Myggor sprider sjukdomar som t ex. malaria och denguefeber. Kan gendrivare användas för att minska spridningen av dessa sjukdomar?</a:t>
            </a:r>
            <a:endParaRPr lang="en-SE" sz="8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0EFA3-BDD4-44BA-9143-B1B1A86C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9971986" cy="445136"/>
          </a:xfrm>
        </p:spPr>
        <p:txBody>
          <a:bodyPr/>
          <a:lstStyle/>
          <a:p>
            <a:r>
              <a:rPr lang="sv-SE" sz="3900" dirty="0"/>
              <a:t>Mendelsk nedärvning</a:t>
            </a:r>
            <a:endParaRPr lang="en-SE" sz="39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9F461DF-8731-49CB-B995-CD1AA3BF9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13782"/>
            <a:ext cx="8853487" cy="4156794"/>
          </a:xfrm>
        </p:spPr>
        <p:txBody>
          <a:bodyPr/>
          <a:lstStyle/>
          <a:p>
            <a:pPr marL="0" indent="0">
              <a:buNone/>
            </a:pPr>
            <a:endParaRPr lang="sv-SE" baseline="30000" dirty="0"/>
          </a:p>
          <a:p>
            <a:pPr marL="0" indent="0">
              <a:buNone/>
            </a:pPr>
            <a:endParaRPr lang="sv-SE" baseline="30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26EA6D-F581-463B-B6F0-EBA7B6903697}"/>
              </a:ext>
            </a:extLst>
          </p:cNvPr>
          <p:cNvSpPr/>
          <p:nvPr/>
        </p:nvSpPr>
        <p:spPr>
          <a:xfrm>
            <a:off x="2271507" y="4351229"/>
            <a:ext cx="2098892" cy="125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09BE8D-CA7D-40E9-B43D-512C273B5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5" y="1713782"/>
            <a:ext cx="6930190" cy="346172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865BF38-73E3-4E26-9D07-83AD3CDE2BE4}"/>
              </a:ext>
            </a:extLst>
          </p:cNvPr>
          <p:cNvSpPr/>
          <p:nvPr/>
        </p:nvSpPr>
        <p:spPr>
          <a:xfrm>
            <a:off x="2713279" y="5199874"/>
            <a:ext cx="676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21E1F"/>
                </a:solidFill>
              </a:rPr>
              <a:t>Observera att bilden endast visar </a:t>
            </a:r>
            <a:r>
              <a:rPr lang="sv-SE" b="1" dirty="0">
                <a:solidFill>
                  <a:srgbClr val="221E1F"/>
                </a:solidFill>
              </a:rPr>
              <a:t>nedärvningen</a:t>
            </a:r>
            <a:r>
              <a:rPr lang="sv-SE" dirty="0">
                <a:solidFill>
                  <a:srgbClr val="221E1F"/>
                </a:solidFill>
              </a:rPr>
              <a:t> av kromosomer, oavsett om </a:t>
            </a:r>
            <a:r>
              <a:rPr lang="sv-SE" dirty="0" err="1">
                <a:solidFill>
                  <a:srgbClr val="221E1F"/>
                </a:solidFill>
              </a:rPr>
              <a:t>allelerna</a:t>
            </a:r>
            <a:r>
              <a:rPr lang="sv-SE" dirty="0">
                <a:solidFill>
                  <a:srgbClr val="221E1F"/>
                </a:solidFill>
              </a:rPr>
              <a:t> är dominanta eller recessiva.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3685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39E06-D755-486A-B9C4-BABFAB00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2273"/>
            <a:ext cx="10300066" cy="830288"/>
          </a:xfrm>
        </p:spPr>
        <p:txBody>
          <a:bodyPr/>
          <a:lstStyle/>
          <a:p>
            <a:r>
              <a:rPr lang="sv-SE" sz="3900" dirty="0"/>
              <a:t>Naturliga gendrivare (eller själviskt DNA)</a:t>
            </a:r>
            <a:endParaRPr lang="en-SE" sz="39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D1491C-3A38-443C-AA2C-4DA267966A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dirty="0"/>
              <a:t>Exempel på naturliga gendrivare är </a:t>
            </a:r>
            <a:r>
              <a:rPr lang="sv-SE" dirty="0" err="1"/>
              <a:t>transposoner</a:t>
            </a:r>
            <a:r>
              <a:rPr lang="sv-SE" dirty="0"/>
              <a:t> och </a:t>
            </a:r>
            <a:r>
              <a:rPr lang="sv-SE" dirty="0" err="1"/>
              <a:t>endonukleaser</a:t>
            </a:r>
            <a:r>
              <a:rPr lang="sv-SE" dirty="0"/>
              <a:t> (</a:t>
            </a:r>
            <a:r>
              <a:rPr lang="sv-SE" dirty="0" err="1"/>
              <a:t>homing</a:t>
            </a:r>
            <a:r>
              <a:rPr lang="sv-SE" dirty="0"/>
              <a:t> </a:t>
            </a:r>
            <a:r>
              <a:rPr lang="sv-SE" dirty="0" err="1"/>
              <a:t>endonucleases</a:t>
            </a:r>
            <a:r>
              <a:rPr lang="sv-SE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sv-SE" u="sng" dirty="0"/>
          </a:p>
          <a:p>
            <a:pPr marL="0" indent="0">
              <a:lnSpc>
                <a:spcPct val="120000"/>
              </a:lnSpc>
              <a:buNone/>
            </a:pPr>
            <a:r>
              <a:rPr lang="sv-SE" u="sng" dirty="0" err="1"/>
              <a:t>Transposoner</a:t>
            </a:r>
            <a:r>
              <a:rPr lang="sv-SE" u="sng" dirty="0"/>
              <a:t>:</a:t>
            </a:r>
          </a:p>
          <a:p>
            <a:pPr fontAlgn="base">
              <a:lnSpc>
                <a:spcPct val="120000"/>
              </a:lnSpc>
            </a:pPr>
            <a:r>
              <a:rPr lang="sv-SE" sz="2500" dirty="0"/>
              <a:t>DNA som kan kopiera sig självt och kan flytta mellan olika platser i genomet</a:t>
            </a:r>
          </a:p>
          <a:p>
            <a:pPr fontAlgn="base">
              <a:lnSpc>
                <a:spcPct val="120000"/>
              </a:lnSpc>
            </a:pPr>
            <a:r>
              <a:rPr lang="sv-SE" sz="2500" dirty="0"/>
              <a:t>Kallas för ”hoppande gener”</a:t>
            </a:r>
            <a:r>
              <a:rPr lang="en-US" sz="25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sv-SE" sz="2500" dirty="0"/>
              <a:t>Finns hos alla organismer från bakterier till djur</a:t>
            </a:r>
            <a:r>
              <a:rPr lang="en-US" sz="25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sv-SE" sz="2500" dirty="0"/>
              <a:t>Utgör ca 40% av däggdjurens arvsmassa</a:t>
            </a:r>
            <a:r>
              <a:rPr lang="en-US" sz="25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sv-SE" sz="2500" dirty="0"/>
              <a:t>Är troligtvis en rest från virus</a:t>
            </a:r>
            <a:r>
              <a:rPr lang="en-US" sz="2500" dirty="0"/>
              <a:t>​</a:t>
            </a:r>
          </a:p>
          <a:p>
            <a:pPr fontAlgn="base">
              <a:lnSpc>
                <a:spcPct val="120000"/>
              </a:lnSpc>
            </a:pPr>
            <a:r>
              <a:rPr lang="sv-SE" sz="2500" dirty="0"/>
              <a:t>Finns olika sorters </a:t>
            </a:r>
            <a:r>
              <a:rPr lang="sv-SE" sz="2500" dirty="0" err="1"/>
              <a:t>transposoner</a:t>
            </a:r>
            <a:r>
              <a:rPr lang="sv-SE" sz="2500" dirty="0"/>
              <a:t> som har olika mekanismer för att förflytta sig – vissa kopierar sig innan de flyttar andra klipps ut och flyttar</a:t>
            </a:r>
            <a:endParaRPr lang="en-US" sz="2500" dirty="0"/>
          </a:p>
          <a:p>
            <a:endParaRPr lang="sv-SE" baseline="30000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228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39E06-D755-486A-B9C4-BABFAB00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900" dirty="0"/>
              <a:t>Naturliga gendrivare forts.</a:t>
            </a:r>
            <a:endParaRPr lang="en-SE" sz="39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D1491C-3A38-443C-AA2C-4DA267966A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85938"/>
            <a:ext cx="9236197" cy="408463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>
                <a:solidFill>
                  <a:schemeClr val="bg2">
                    <a:lumMod val="85000"/>
                  </a:schemeClr>
                </a:solidFill>
              </a:rPr>
              <a:t>Exempel på naturliga gendrivare är </a:t>
            </a:r>
            <a:r>
              <a:rPr lang="sv-SE" dirty="0" err="1">
                <a:solidFill>
                  <a:schemeClr val="bg2">
                    <a:lumMod val="85000"/>
                  </a:schemeClr>
                </a:solidFill>
              </a:rPr>
              <a:t>transposoner</a:t>
            </a:r>
            <a:r>
              <a:rPr lang="sv-SE" dirty="0">
                <a:solidFill>
                  <a:schemeClr val="bg2">
                    <a:lumMod val="85000"/>
                  </a:schemeClr>
                </a:solidFill>
              </a:rPr>
              <a:t> och </a:t>
            </a:r>
            <a:r>
              <a:rPr lang="sv-SE" dirty="0" err="1">
                <a:solidFill>
                  <a:schemeClr val="bg2">
                    <a:lumMod val="85000"/>
                  </a:schemeClr>
                </a:solidFill>
              </a:rPr>
              <a:t>endonukleaser</a:t>
            </a:r>
            <a:r>
              <a:rPr lang="sv-SE" dirty="0">
                <a:solidFill>
                  <a:schemeClr val="bg2">
                    <a:lumMod val="85000"/>
                  </a:schemeClr>
                </a:solidFill>
              </a:rPr>
              <a:t> (</a:t>
            </a:r>
            <a:r>
              <a:rPr lang="sv-SE" dirty="0" err="1">
                <a:solidFill>
                  <a:schemeClr val="bg2">
                    <a:lumMod val="85000"/>
                  </a:schemeClr>
                </a:solidFill>
              </a:rPr>
              <a:t>homing</a:t>
            </a:r>
            <a:r>
              <a:rPr lang="sv-SE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sv-SE" dirty="0" err="1">
                <a:solidFill>
                  <a:schemeClr val="bg2">
                    <a:lumMod val="85000"/>
                  </a:schemeClr>
                </a:solidFill>
              </a:rPr>
              <a:t>endonucleases</a:t>
            </a:r>
            <a:r>
              <a:rPr lang="sv-SE" dirty="0">
                <a:solidFill>
                  <a:schemeClr val="bg2">
                    <a:lumMod val="85000"/>
                  </a:schemeClr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sv-SE" u="sng" dirty="0"/>
          </a:p>
          <a:p>
            <a:pPr marL="0" indent="0">
              <a:lnSpc>
                <a:spcPct val="100000"/>
              </a:lnSpc>
              <a:buNone/>
            </a:pPr>
            <a:r>
              <a:rPr lang="sv-SE" u="sng" dirty="0" err="1"/>
              <a:t>Endonukleaser</a:t>
            </a:r>
            <a:r>
              <a:rPr lang="sv-SE" u="sng" dirty="0"/>
              <a:t>:</a:t>
            </a:r>
          </a:p>
          <a:p>
            <a:pPr fontAlgn="base">
              <a:lnSpc>
                <a:spcPct val="100000"/>
              </a:lnSpc>
            </a:pPr>
            <a:r>
              <a:rPr lang="sv-SE" sz="2100" dirty="0"/>
              <a:t>En grupp av enzymer som kan kallas för målsökande enzymer</a:t>
            </a:r>
          </a:p>
          <a:p>
            <a:pPr>
              <a:lnSpc>
                <a:spcPct val="100000"/>
              </a:lnSpc>
            </a:pPr>
            <a:r>
              <a:rPr lang="sv-SE" sz="2100" dirty="0"/>
              <a:t>Enzymerna känner igen en viss DNA-sekvens som de klipper itu</a:t>
            </a:r>
          </a:p>
          <a:p>
            <a:pPr>
              <a:lnSpc>
                <a:spcPct val="100000"/>
              </a:lnSpc>
            </a:pPr>
            <a:r>
              <a:rPr lang="sv-SE" sz="2100" dirty="0"/>
              <a:t>Generna som kodar för enzymerna förkortas HEG (</a:t>
            </a:r>
            <a:r>
              <a:rPr lang="sv-SE" sz="2100" dirty="0" err="1"/>
              <a:t>homing</a:t>
            </a:r>
            <a:r>
              <a:rPr lang="sv-SE" sz="2100" dirty="0"/>
              <a:t> </a:t>
            </a:r>
            <a:r>
              <a:rPr lang="sv-SE" sz="2100" dirty="0" err="1"/>
              <a:t>endonuclease</a:t>
            </a:r>
            <a:r>
              <a:rPr lang="sv-SE" sz="2100" dirty="0"/>
              <a:t> genes)</a:t>
            </a:r>
          </a:p>
          <a:p>
            <a:pPr>
              <a:lnSpc>
                <a:spcPct val="100000"/>
              </a:lnSpc>
            </a:pPr>
            <a:r>
              <a:rPr lang="sv-SE" sz="2100" dirty="0"/>
              <a:t>I en heterozygot cell där generna för HEG finns på den ena kromosomen, kommer enzymet (när det uttrycks) klippa upp den andra kromosomen och använda sig själv som mall</a:t>
            </a:r>
          </a:p>
          <a:p>
            <a:pPr>
              <a:lnSpc>
                <a:spcPct val="100000"/>
              </a:lnSpc>
            </a:pPr>
            <a:r>
              <a:rPr lang="sv-SE" sz="2100" dirty="0"/>
              <a:t>På så vis blir en heterozygot cell homozygot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459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07884C-D71D-4ECF-A803-1FD65E7B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konstruerad gendrivare</a:t>
            </a:r>
            <a:endParaRPr lang="en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34E340F-3631-46AA-83BC-21C67D1A36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939904" y="1583409"/>
            <a:ext cx="6842662" cy="3691182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CC55BD3-99E3-406D-BD2B-03DADC59F811}"/>
              </a:ext>
            </a:extLst>
          </p:cNvPr>
          <p:cNvSpPr/>
          <p:nvPr/>
        </p:nvSpPr>
        <p:spPr>
          <a:xfrm>
            <a:off x="256442" y="2690336"/>
            <a:ext cx="2596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21E1F"/>
                </a:solidFill>
                <a:latin typeface="Work Sans Light" pitchFamily="2" charset="0"/>
              </a:rPr>
              <a:t>Modifierad kromosom där den </a:t>
            </a:r>
            <a:r>
              <a:rPr lang="sv-SE" b="1" dirty="0">
                <a:solidFill>
                  <a:srgbClr val="221E1F"/>
                </a:solidFill>
                <a:latin typeface="Work Sans Light" pitchFamily="2" charset="0"/>
              </a:rPr>
              <a:t>orangea</a:t>
            </a:r>
            <a:r>
              <a:rPr lang="sv-SE" dirty="0">
                <a:solidFill>
                  <a:srgbClr val="221E1F"/>
                </a:solidFill>
                <a:latin typeface="Work Sans Light" pitchFamily="2" charset="0"/>
              </a:rPr>
              <a:t> delen representerar den önskade genen samt gendrivare </a:t>
            </a:r>
            <a:endParaRPr lang="en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7F1CAEA-C0AE-4EE6-B425-40C8556DC67B}"/>
              </a:ext>
            </a:extLst>
          </p:cNvPr>
          <p:cNvSpPr/>
          <p:nvPr/>
        </p:nvSpPr>
        <p:spPr>
          <a:xfrm>
            <a:off x="4552950" y="1684521"/>
            <a:ext cx="2063262" cy="15286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baseline="30000" dirty="0" err="1">
                <a:solidFill>
                  <a:srgbClr val="000000"/>
                </a:solidFill>
                <a:latin typeface="Work Sans Light" pitchFamily="2" charset="0"/>
              </a:rPr>
              <a:t>Gensaxen</a:t>
            </a:r>
            <a:r>
              <a:rPr lang="sv-SE" sz="2000" baseline="30000" dirty="0">
                <a:solidFill>
                  <a:srgbClr val="000000"/>
                </a:solidFill>
                <a:latin typeface="Work Sans Light" pitchFamily="2" charset="0"/>
              </a:rPr>
              <a:t> Cas9 ­guidas till rätt sekvens (i kromosomen som saknar den önskade genen), här i </a:t>
            </a:r>
            <a:r>
              <a:rPr lang="sv-SE" sz="2000" b="1" baseline="30000" dirty="0">
                <a:solidFill>
                  <a:srgbClr val="000000"/>
                </a:solidFill>
                <a:latin typeface="Work Sans Light" pitchFamily="2" charset="0"/>
              </a:rPr>
              <a:t>ljusblått</a:t>
            </a:r>
            <a:r>
              <a:rPr lang="sv-SE" sz="2000" baseline="30000" dirty="0">
                <a:solidFill>
                  <a:srgbClr val="000000"/>
                </a:solidFill>
                <a:latin typeface="Work Sans Light" pitchFamily="2" charset="0"/>
              </a:rPr>
              <a:t>, och klipper itu </a:t>
            </a:r>
            <a:r>
              <a:rPr lang="sv-SE" sz="2000" baseline="30000" dirty="0" err="1">
                <a:solidFill>
                  <a:srgbClr val="000000"/>
                </a:solidFill>
                <a:latin typeface="Work Sans Light" pitchFamily="2" charset="0"/>
              </a:rPr>
              <a:t>DNA-molekylen</a:t>
            </a:r>
            <a:r>
              <a:rPr lang="sv-SE" sz="2000" baseline="30000" dirty="0">
                <a:solidFill>
                  <a:srgbClr val="000000"/>
                </a:solidFill>
                <a:latin typeface="Work Sans Light" pitchFamily="2" charset="0"/>
              </a:rPr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34603A-BB6B-46E9-BB10-5BC62EB01A8D}"/>
              </a:ext>
            </a:extLst>
          </p:cNvPr>
          <p:cNvSpPr/>
          <p:nvPr/>
        </p:nvSpPr>
        <p:spPr>
          <a:xfrm>
            <a:off x="4528039" y="3653648"/>
            <a:ext cx="2063262" cy="15286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sz="2000" baseline="30000" dirty="0">
                <a:solidFill>
                  <a:srgbClr val="000000"/>
                </a:solidFill>
                <a:latin typeface="Work Sans Light" pitchFamily="2" charset="0"/>
              </a:rPr>
              <a:t>När </a:t>
            </a:r>
            <a:r>
              <a:rPr lang="sv-SE" sz="2000" baseline="30000" dirty="0" err="1">
                <a:solidFill>
                  <a:srgbClr val="000000"/>
                </a:solidFill>
                <a:latin typeface="Work Sans Light" pitchFamily="2" charset="0"/>
              </a:rPr>
              <a:t>DNA-molekylen</a:t>
            </a:r>
            <a:r>
              <a:rPr lang="sv-SE" sz="2000" baseline="30000" dirty="0">
                <a:solidFill>
                  <a:srgbClr val="000000"/>
                </a:solidFill>
                <a:latin typeface="Work Sans Light" pitchFamily="2" charset="0"/>
              </a:rPr>
              <a:t> repareras används kromosomen med den modifierade genen som mall och resultatet blir två kromosomer med den modifierade genen.</a:t>
            </a:r>
            <a:endParaRPr lang="en-SE" sz="2000" baseline="30000" dirty="0">
              <a:solidFill>
                <a:srgbClr val="000000"/>
              </a:solidFill>
              <a:latin typeface="Work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4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0EFA3-BDD4-44BA-9143-B1B1A86C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900" dirty="0"/>
              <a:t>Gendrivare kan konstrueras</a:t>
            </a:r>
            <a:endParaRPr lang="en-SE" sz="39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750E7C-842F-4C45-A4AC-466510C9BB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85938"/>
            <a:ext cx="5664529" cy="40846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sv-SE" sz="1900" dirty="0"/>
              <a:t>Med hjälp av CRISPR/Cas9-tekniken kan man introducera en ny gen eller ändra i en redan befintlig gen i en kromosom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Gendrivaren består av: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Den nya/ändrade DNA-sekvensen (genen) som man vill sprida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Genen för enzymet Cas9 – som klipper upp DNA-sekvensen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Genen för guide-RNA – som guidar Cas9 till rätt plats i genomet, dvs. motsvarande plats i den andra kromosomen  </a:t>
            </a:r>
            <a:endParaRPr lang="sv-SE" sz="1900" dirty="0"/>
          </a:p>
          <a:p>
            <a:pPr>
              <a:lnSpc>
                <a:spcPct val="100000"/>
              </a:lnSpc>
            </a:pPr>
            <a:r>
              <a:rPr lang="sv-SE" sz="1900" dirty="0"/>
              <a:t>När Cas9 har klippt upp DNA kommer den använda sig själv som mall vid reparationen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Gendrivaren får därmed förmågan att skapa en ny kopia av sig själv i den andra kromosomen i kromosomparet </a:t>
            </a:r>
          </a:p>
          <a:p>
            <a:pPr>
              <a:lnSpc>
                <a:spcPct val="100000"/>
              </a:lnSpc>
            </a:pPr>
            <a:r>
              <a:rPr lang="sv-SE" sz="1900" dirty="0"/>
              <a:t>En heterozygot individ blir därmed homozygot och kan i högre grad sprida sig i en population</a:t>
            </a:r>
          </a:p>
          <a:p>
            <a:endParaRPr lang="sv-SE" baseline="30000" dirty="0"/>
          </a:p>
          <a:p>
            <a:endParaRPr lang="sv-SE" sz="1900" dirty="0"/>
          </a:p>
          <a:p>
            <a:endParaRPr lang="en-SE" dirty="0"/>
          </a:p>
        </p:txBody>
      </p:sp>
      <p:pic>
        <p:nvPicPr>
          <p:cNvPr id="7" name="Google Shape;228;p14">
            <a:extLst>
              <a:ext uri="{FF2B5EF4-FFF2-40B4-BE49-F238E27FC236}">
                <a16:creationId xmlns:a16="http://schemas.microsoft.com/office/drawing/2014/main" id="{49F0E823-5F44-44DB-8B39-89AC031039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502" t="19846" r="15590"/>
          <a:stretch/>
        </p:blipFill>
        <p:spPr>
          <a:xfrm>
            <a:off x="6961991" y="1432561"/>
            <a:ext cx="4298205" cy="35937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56962E56-50A4-439F-B34E-26A0A966460B}"/>
              </a:ext>
            </a:extLst>
          </p:cNvPr>
          <p:cNvCxnSpPr>
            <a:cxnSpLocks/>
          </p:cNvCxnSpPr>
          <p:nvPr/>
        </p:nvCxnSpPr>
        <p:spPr>
          <a:xfrm flipH="1" flipV="1">
            <a:off x="9811109" y="3429000"/>
            <a:ext cx="500333" cy="78644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2760BDD7-80EB-4576-8E6D-356466FB00AE}"/>
              </a:ext>
            </a:extLst>
          </p:cNvPr>
          <p:cNvSpPr txBox="1"/>
          <p:nvPr/>
        </p:nvSpPr>
        <p:spPr>
          <a:xfrm>
            <a:off x="10179170" y="4215442"/>
            <a:ext cx="181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PAM = sekvens på DNA som känns igen av Cas9</a:t>
            </a:r>
            <a:endParaRPr lang="en-SE" sz="1000" dirty="0"/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A5BFF867-ED28-4981-B672-B977550D1E46}"/>
              </a:ext>
            </a:extLst>
          </p:cNvPr>
          <p:cNvCxnSpPr>
            <a:cxnSpLocks/>
          </p:cNvCxnSpPr>
          <p:nvPr/>
        </p:nvCxnSpPr>
        <p:spPr>
          <a:xfrm flipH="1">
            <a:off x="9669636" y="1725572"/>
            <a:ext cx="500332" cy="47013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1CE0539F-898C-4E60-B716-5D21A51198D6}"/>
              </a:ext>
            </a:extLst>
          </p:cNvPr>
          <p:cNvSpPr txBox="1"/>
          <p:nvPr/>
        </p:nvSpPr>
        <p:spPr>
          <a:xfrm>
            <a:off x="10002102" y="1432561"/>
            <a:ext cx="1817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Enzymet Cas9</a:t>
            </a:r>
            <a:endParaRPr lang="en-SE" sz="1000" dirty="0"/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5C796B6C-6A71-4C06-A6E2-EC61EBEF726A}"/>
              </a:ext>
            </a:extLst>
          </p:cNvPr>
          <p:cNvCxnSpPr>
            <a:cxnSpLocks/>
          </p:cNvCxnSpPr>
          <p:nvPr/>
        </p:nvCxnSpPr>
        <p:spPr>
          <a:xfrm flipV="1">
            <a:off x="7625751" y="3698276"/>
            <a:ext cx="168452" cy="5919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8FDE0B56-3364-4576-A9BB-087ACFB17558}"/>
              </a:ext>
            </a:extLst>
          </p:cNvPr>
          <p:cNvSpPr txBox="1"/>
          <p:nvPr/>
        </p:nvSpPr>
        <p:spPr>
          <a:xfrm>
            <a:off x="7071986" y="4288933"/>
            <a:ext cx="87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DNA i cellen</a:t>
            </a:r>
            <a:endParaRPr lang="en-SE" sz="1000" dirty="0"/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08E1ABCB-97E5-4ADA-83B8-BB4FBC5D5676}"/>
              </a:ext>
            </a:extLst>
          </p:cNvPr>
          <p:cNvCxnSpPr>
            <a:cxnSpLocks/>
          </p:cNvCxnSpPr>
          <p:nvPr/>
        </p:nvCxnSpPr>
        <p:spPr>
          <a:xfrm flipV="1">
            <a:off x="8457963" y="3327340"/>
            <a:ext cx="297374" cy="128821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418859FD-AA91-4A0B-BF50-297908EF886E}"/>
              </a:ext>
            </a:extLst>
          </p:cNvPr>
          <p:cNvSpPr txBox="1"/>
          <p:nvPr/>
        </p:nvSpPr>
        <p:spPr>
          <a:xfrm>
            <a:off x="7950518" y="4614916"/>
            <a:ext cx="129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Sekvens i cellens DNA som är komplementär till guide-RNA</a:t>
            </a:r>
            <a:endParaRPr lang="en-SE" sz="1000" dirty="0"/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1078E9F0-273D-49C9-BFE8-27F4137C9E53}"/>
              </a:ext>
            </a:extLst>
          </p:cNvPr>
          <p:cNvCxnSpPr>
            <a:cxnSpLocks/>
          </p:cNvCxnSpPr>
          <p:nvPr/>
        </p:nvCxnSpPr>
        <p:spPr>
          <a:xfrm>
            <a:off x="8333360" y="1644859"/>
            <a:ext cx="297374" cy="75199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2984C4BF-28D2-44F2-AC87-855084C69BEE}"/>
              </a:ext>
            </a:extLst>
          </p:cNvPr>
          <p:cNvSpPr txBox="1"/>
          <p:nvPr/>
        </p:nvSpPr>
        <p:spPr>
          <a:xfrm>
            <a:off x="7571662" y="1244749"/>
            <a:ext cx="129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Guide-RNA, 20bp lång RNA-sekvens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12514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60EFA3-BDD4-44BA-9143-B1B1A86C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900" dirty="0"/>
              <a:t>Heterozygot blir homozygot</a:t>
            </a:r>
            <a:endParaRPr lang="en-SE" sz="39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726EA6D-F581-463B-B6F0-EBA7B6903697}"/>
              </a:ext>
            </a:extLst>
          </p:cNvPr>
          <p:cNvSpPr/>
          <p:nvPr/>
        </p:nvSpPr>
        <p:spPr>
          <a:xfrm>
            <a:off x="2271507" y="4351229"/>
            <a:ext cx="2098892" cy="125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DB0D1CA-313F-4D63-BBD5-56433FA8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342" y="1931321"/>
            <a:ext cx="7602416" cy="31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1221"/>
      </p:ext>
    </p:extLst>
  </p:cSld>
  <p:clrMapOvr>
    <a:masterClrMapping/>
  </p:clrMapOvr>
</p:sld>
</file>

<file path=ppt/theme/theme1.xml><?xml version="1.0" encoding="utf-8"?>
<a:theme xmlns:a="http://schemas.openxmlformats.org/drawingml/2006/main" name="UU-tema VIT">
  <a:themeElements>
    <a:clrScheme name="Uppsala universite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28282"/>
      </a:accent1>
      <a:accent2>
        <a:srgbClr val="BEBEBE"/>
      </a:accent2>
      <a:accent3>
        <a:srgbClr val="E6E6E6"/>
      </a:accent3>
      <a:accent4>
        <a:srgbClr val="99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Uppsala universi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mall_2024-05-02.potx [Skrivskyddad]" id="{0E335CA2-A50D-407C-9519-D3B88ED45C81}" vid="{1755F6FB-FD89-4F23-B5E8-5B4188E49BB3}"/>
    </a:ext>
  </a:extLst>
</a:theme>
</file>

<file path=ppt/theme/theme2.xml><?xml version="1.0" encoding="utf-8"?>
<a:theme xmlns:a="http://schemas.openxmlformats.org/drawingml/2006/main" name="UU-tema LJUSGRÅ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mall_2024-05-02.potx [Skrivskyddad]" id="{0E335CA2-A50D-407C-9519-D3B88ED45C81}" vid="{FFEF92B3-227A-4470-BF9F-952AB6ECBF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UU_mall_2024-05-02 (1)</Template>
  <TotalTime>222</TotalTime>
  <Words>1135</Words>
  <Application>Microsoft Office PowerPoint</Application>
  <PresentationFormat>Bredbild</PresentationFormat>
  <Paragraphs>98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Work Sans SemiBold</vt:lpstr>
      <vt:lpstr>Work Sans Medium</vt:lpstr>
      <vt:lpstr>Arial</vt:lpstr>
      <vt:lpstr>Calibri</vt:lpstr>
      <vt:lpstr>Work Sans Light</vt:lpstr>
      <vt:lpstr>UU-tema VIT</vt:lpstr>
      <vt:lpstr>UU-tema LJUSGRÅ</vt:lpstr>
      <vt:lpstr>Gendrivare</vt:lpstr>
      <vt:lpstr>Gendrivare…</vt:lpstr>
      <vt:lpstr>Varför konstruera gendrivare?</vt:lpstr>
      <vt:lpstr>Mendelsk nedärvning</vt:lpstr>
      <vt:lpstr>Naturliga gendrivare (eller själviskt DNA)</vt:lpstr>
      <vt:lpstr>Naturliga gendrivare forts.</vt:lpstr>
      <vt:lpstr>En konstruerad gendrivare</vt:lpstr>
      <vt:lpstr>Gendrivare kan konstrueras</vt:lpstr>
      <vt:lpstr>Heterozygot blir homozygot</vt:lpstr>
      <vt:lpstr>När ska gendrivaren vara aktiv?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Reimegård</dc:creator>
  <cp:lastModifiedBy>Ida Solum</cp:lastModifiedBy>
  <cp:revision>13</cp:revision>
  <dcterms:created xsi:type="dcterms:W3CDTF">2025-01-16T10:13:56Z</dcterms:created>
  <dcterms:modified xsi:type="dcterms:W3CDTF">2025-01-24T14:40:30Z</dcterms:modified>
</cp:coreProperties>
</file>