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7" r:id="rId1"/>
    <p:sldMasterId id="2147483650" r:id="rId2"/>
  </p:sldMasterIdLst>
  <p:notesMasterIdLst>
    <p:notesMasterId r:id="rId14"/>
  </p:notesMasterIdLst>
  <p:sldIdLst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2" r:id="rId12"/>
    <p:sldId id="281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Work Sans Medium" pitchFamily="2" charset="0"/>
      <p:regular r:id="rId19"/>
      <p:italic r:id="rId20"/>
    </p:embeddedFont>
    <p:embeddedFont>
      <p:font typeface="Work Sans SemiBold" pitchFamily="2" charset="0"/>
      <p:regular r:id="rId21"/>
      <p:bold r:id="rId22"/>
      <p:italic r:id="rId23"/>
      <p:boldItalic r:id="rId24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344" userDrawn="1">
          <p15:clr>
            <a:srgbClr val="A4A3A4"/>
          </p15:clr>
        </p15:guide>
        <p15:guide id="4" pos="597" userDrawn="1">
          <p15:clr>
            <a:srgbClr val="A4A3A4"/>
          </p15:clr>
        </p15:guide>
        <p15:guide id="5" pos="3273" userDrawn="1">
          <p15:clr>
            <a:srgbClr val="A4A3A4"/>
          </p15:clr>
        </p15:guide>
        <p15:guide id="6" pos="3500" userDrawn="1">
          <p15:clr>
            <a:srgbClr val="A4A3A4"/>
          </p15:clr>
        </p15:guide>
        <p15:guide id="7" pos="61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64"/>
    <p:restoredTop sz="96341"/>
  </p:normalViewPr>
  <p:slideViewPr>
    <p:cSldViewPr snapToGrid="0" showGuides="1">
      <p:cViewPr varScale="1">
        <p:scale>
          <a:sx n="68" d="100"/>
          <a:sy n="68" d="100"/>
        </p:scale>
        <p:origin x="60" y="1976"/>
      </p:cViewPr>
      <p:guideLst>
        <p:guide orient="horz" pos="2160"/>
        <p:guide pos="3840"/>
        <p:guide orient="horz" pos="1344"/>
        <p:guide pos="597"/>
        <p:guide pos="3273"/>
        <p:guide pos="3500"/>
        <p:guide pos="61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67863-098D-7443-8C24-5FBC4AB783A3}" type="datetimeFigureOut">
              <a:t>2025-03-14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31592-3C66-914C-8F2B-350F777116D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713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B8C1BEF0-CC6B-5D80-AC3F-DCD9982497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5853" y="3571875"/>
            <a:ext cx="8798701" cy="1654175"/>
          </a:xfrm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Presentationens titel</a:t>
            </a:r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C3841BD3-5439-F0D1-9827-775AB47EAB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32013" y="5388994"/>
            <a:ext cx="7926387" cy="4619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Underrubrik</a:t>
            </a:r>
            <a:endParaRPr lang="sv-SE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F231D883-7B16-7C82-305D-01DE34B46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5244" y="1007044"/>
            <a:ext cx="1739917" cy="165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45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3 bilder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8721948-959B-87EC-FA49-B45A4B605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36BA-F700-47C4-A5C7-103087C9CD46}" type="datetime1">
              <a:rPr lang="sv-SE" smtClean="0"/>
              <a:t>2025-03-14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E95995D-2E7D-4CB8-015A-F23849398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Nationellt resurscentrum för biologiundervisning (2025) www.bioresurs.uu.se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8F2DE99-6303-F89C-1611-0FFF475B6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8F4-20CD-364A-8A8E-DE130115B17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rubrik 1">
            <a:extLst>
              <a:ext uri="{FF2B5EF4-FFF2-40B4-BE49-F238E27FC236}">
                <a16:creationId xmlns:a16="http://schemas.microsoft.com/office/drawing/2014/main" id="{2AE870AB-060B-0FB2-E725-21BB65BCB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836613"/>
            <a:ext cx="8196262" cy="1311364"/>
          </a:xfrm>
          <a:prstGeom prst="rect">
            <a:avLst/>
          </a:prstGeom>
        </p:spPr>
        <p:txBody>
          <a:bodyPr vert="horz" lIns="91440" tIns="108000" rIns="91440" bIns="45720" rtlCol="0" anchor="t"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3835E09C-BA82-D9ED-C123-DAF1093D8E8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47739" y="1687633"/>
            <a:ext cx="2822004" cy="3325692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9" name="Platshållare för bild 12">
            <a:extLst>
              <a:ext uri="{FF2B5EF4-FFF2-40B4-BE49-F238E27FC236}">
                <a16:creationId xmlns:a16="http://schemas.microsoft.com/office/drawing/2014/main" id="{A1B32E41-89F9-9ED1-454D-E09D343B823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96380" y="1687633"/>
            <a:ext cx="2822004" cy="3325692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10" name="Platshållare för bild 12">
            <a:extLst>
              <a:ext uri="{FF2B5EF4-FFF2-40B4-BE49-F238E27FC236}">
                <a16:creationId xmlns:a16="http://schemas.microsoft.com/office/drawing/2014/main" id="{BC3C8CFC-2399-786C-A053-51FD97723AC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245021" y="1687633"/>
            <a:ext cx="2822004" cy="3325692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2" name="Platshållare för text 14">
            <a:extLst>
              <a:ext uri="{FF2B5EF4-FFF2-40B4-BE49-F238E27FC236}">
                <a16:creationId xmlns:a16="http://schemas.microsoft.com/office/drawing/2014/main" id="{590AE671-F2B6-FABF-A578-926E5EABFF3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7738" y="5192713"/>
            <a:ext cx="2822004" cy="906462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66BB79A9-07F3-3923-86C2-83C52FDEA60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96379" y="5192713"/>
            <a:ext cx="2822004" cy="906462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8" name="Platshållare för text 14">
            <a:extLst>
              <a:ext uri="{FF2B5EF4-FFF2-40B4-BE49-F238E27FC236}">
                <a16:creationId xmlns:a16="http://schemas.microsoft.com/office/drawing/2014/main" id="{3BC5D95A-77B0-95FD-F967-BDB03FDE710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45021" y="5192713"/>
            <a:ext cx="2822004" cy="906462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4496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97">
          <p15:clr>
            <a:srgbClr val="FBAE40"/>
          </p15:clr>
        </p15:guide>
        <p15:guide id="4" pos="3477">
          <p15:clr>
            <a:srgbClr val="FBAE40"/>
          </p15:clr>
        </p15:guide>
        <p15:guide id="5" orient="horz" pos="1275">
          <p15:clr>
            <a:srgbClr val="FBAE40"/>
          </p15:clr>
        </p15:guide>
        <p15:guide id="6" orient="horz" pos="3158">
          <p15:clr>
            <a:srgbClr val="FBAE40"/>
          </p15:clr>
        </p15:guide>
        <p15:guide id="7" orient="horz" pos="327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FFE1B46D-8109-6054-3587-2B9881082B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006" y="1272750"/>
            <a:ext cx="4556257" cy="433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26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lgänglighet Office 365/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0A51E754-9C7A-11C0-D983-A8276233FD20}"/>
              </a:ext>
            </a:extLst>
          </p:cNvPr>
          <p:cNvSpPr txBox="1"/>
          <p:nvPr userDrawn="1"/>
        </p:nvSpPr>
        <p:spPr>
          <a:xfrm>
            <a:off x="957359" y="821623"/>
            <a:ext cx="9535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latin typeface="Arial" panose="020B0604020202020204" pitchFamily="34" charset="0"/>
              </a:rPr>
              <a:t>Tillgänglighetsanpassa</a:t>
            </a:r>
            <a:r>
              <a:rPr lang="en-GB" sz="3200" dirty="0">
                <a:latin typeface="Arial" panose="020B0604020202020204" pitchFamily="34" charset="0"/>
              </a:rPr>
              <a:t> din presentation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AB3E6E3-4894-429E-071D-F50345A149E8}"/>
              </a:ext>
            </a:extLst>
          </p:cNvPr>
          <p:cNvSpPr txBox="1"/>
          <p:nvPr userDrawn="1"/>
        </p:nvSpPr>
        <p:spPr>
          <a:xfrm>
            <a:off x="957359" y="1528186"/>
            <a:ext cx="9323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400" dirty="0"/>
              <a:t>Mallen är inställd för att vara så tillgänglighetsanpassad som möjligt men det är två saker du behöver göra själv allt eftersom du adderar innehåll</a:t>
            </a:r>
            <a:r>
              <a:rPr lang="sv-SE" sz="1400"/>
              <a:t>. </a:t>
            </a:r>
            <a:endParaRPr lang="en-US" sz="1400" b="1" noProof="0" dirty="0">
              <a:latin typeface="Work Sans SemiBold" pitchFamily="2" charset="77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A0EE485A-2ED1-48AD-EA7A-54C938436EF9}"/>
              </a:ext>
            </a:extLst>
          </p:cNvPr>
          <p:cNvSpPr txBox="1"/>
          <p:nvPr userDrawn="1"/>
        </p:nvSpPr>
        <p:spPr>
          <a:xfrm>
            <a:off x="947738" y="2600794"/>
            <a:ext cx="4234721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1000" dirty="0">
                <a:latin typeface="Arial" panose="020B0604020202020204" pitchFamily="34" charset="0"/>
              </a:rPr>
              <a:t>Högerklicka på en bild/figur och välj alternativet </a:t>
            </a:r>
            <a:r>
              <a:rPr lang="en-US" sz="1000" i="1" dirty="0">
                <a:latin typeface="Arial" panose="020B0604020202020204" pitchFamily="34" charset="0"/>
              </a:rPr>
              <a:t>Redigera alternativtext. </a:t>
            </a:r>
            <a:r>
              <a:rPr lang="en-US" sz="1000" dirty="0">
                <a:latin typeface="Arial" panose="020B0604020202020204" pitchFamily="34" charset="0"/>
              </a:rPr>
              <a:t>Då öppnas en flik till höger i fönstret. Beskriv din bild/figur med 1-2 meningar som läses upp av uppläsningsprogram för de som har nedsatt syn.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sz="1000" dirty="0">
                <a:latin typeface="Arial" panose="020B0604020202020204" pitchFamily="34" charset="0"/>
              </a:rPr>
              <a:t>Har bilden/figuren inget informativt syfte och du vill exkludera den kan du istället klicka I checkrutan </a:t>
            </a:r>
            <a:r>
              <a:rPr lang="en-US" sz="1000" i="1" dirty="0">
                <a:latin typeface="Arial" panose="020B0604020202020204" pitchFamily="34" charset="0"/>
              </a:rPr>
              <a:t>Markera som dekorativt</a:t>
            </a:r>
            <a:r>
              <a:rPr lang="en-US" sz="1000" dirty="0">
                <a:latin typeface="Arial" panose="020B0604020202020204" pitchFamily="34" charset="0"/>
              </a:rPr>
              <a:t> under textrutan för alternativ text.</a:t>
            </a:r>
          </a:p>
          <a:p>
            <a:endParaRPr lang="en-GB" sz="1000" dirty="0">
              <a:latin typeface="Arial" panose="020B0604020202020204" pitchFamily="34" charset="0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B14C1B1E-9EFF-D9D7-277A-BFBAECBE27ED}"/>
              </a:ext>
            </a:extLst>
          </p:cNvPr>
          <p:cNvSpPr txBox="1"/>
          <p:nvPr userDrawn="1"/>
        </p:nvSpPr>
        <p:spPr>
          <a:xfrm>
            <a:off x="5549719" y="2600794"/>
            <a:ext cx="42347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>
                <a:latin typeface="Arial" panose="020B0604020202020204" pitchFamily="34" charset="0"/>
              </a:rPr>
              <a:t>Mallarna förinlagda fält har en uppsatt läsordning men adderar du ytterligare/egna textrutor, bilder, smart art eller annat innehåll som inte finns i mallen bör du kontrollera att läsordningen blir logisk, annars läses objekten in i ordningen de lagts till på sidan.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000" b="1" dirty="0">
                <a:latin typeface="Arial" panose="020B0604020202020204" pitchFamily="34" charset="0"/>
              </a:rPr>
              <a:t>Läsordningen styr du genom:</a:t>
            </a:r>
          </a:p>
          <a:p>
            <a:pPr marL="228600" indent="-228600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n-US" sz="1000" dirty="0">
                <a:latin typeface="Arial" panose="020B0604020202020204" pitchFamily="34" charset="0"/>
              </a:rPr>
              <a:t>På fliken </a:t>
            </a:r>
            <a:r>
              <a:rPr lang="en-US" sz="1000" b="0" i="1" baseline="0" dirty="0">
                <a:latin typeface="Arial" panose="020B0604020202020204" pitchFamily="34" charset="0"/>
              </a:rPr>
              <a:t>Start </a:t>
            </a:r>
            <a:r>
              <a:rPr lang="en-US" sz="1000" dirty="0">
                <a:latin typeface="Arial" panose="020B0604020202020204" pitchFamily="34" charset="0"/>
              </a:rPr>
              <a:t>väljer du</a:t>
            </a:r>
            <a:r>
              <a:rPr lang="en-US" sz="1000" b="0" i="1" baseline="0" dirty="0">
                <a:latin typeface="Arial" panose="020B0604020202020204" pitchFamily="34" charset="0"/>
              </a:rPr>
              <a:t> Ordna.</a:t>
            </a:r>
            <a:endParaRPr lang="en-US" sz="1000" dirty="0">
              <a:latin typeface="Arial" panose="020B0604020202020204" pitchFamily="34" charset="0"/>
            </a:endParaRPr>
          </a:p>
          <a:p>
            <a:pPr marL="228600" indent="-228600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n-US" sz="1000" dirty="0">
                <a:latin typeface="Arial" panose="020B0604020202020204" pitchFamily="34" charset="0"/>
              </a:rPr>
              <a:t>På menyn </a:t>
            </a:r>
            <a:r>
              <a:rPr lang="en-US" sz="1000" b="0" i="1" baseline="0" dirty="0">
                <a:latin typeface="Arial" panose="020B0604020202020204" pitchFamily="34" charset="0"/>
              </a:rPr>
              <a:t>Ordna </a:t>
            </a:r>
            <a:r>
              <a:rPr lang="en-US" sz="1000" dirty="0">
                <a:latin typeface="Arial" panose="020B0604020202020204" pitchFamily="34" charset="0"/>
              </a:rPr>
              <a:t>väljer du</a:t>
            </a:r>
            <a:r>
              <a:rPr lang="en-US" sz="1000" b="0" i="1" baseline="0" dirty="0">
                <a:latin typeface="Arial" panose="020B0604020202020204" pitchFamily="34" charset="0"/>
              </a:rPr>
              <a:t> Markeringsfönster.</a:t>
            </a:r>
            <a:endParaRPr lang="en-US" sz="1000" dirty="0">
              <a:latin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+mj-lt"/>
              <a:buNone/>
            </a:pPr>
            <a:r>
              <a:rPr lang="en-US" sz="1000" dirty="0">
                <a:latin typeface="Arial" panose="020B0604020202020204" pitchFamily="34" charset="0"/>
              </a:rPr>
              <a:t>Då öppnas en flik till höger I fönstret. Dra objekten tills de har den ordning du vill. Detta påverkar inte layouten på sidan utan bara vilken ordning de läses in maskinellt. </a:t>
            </a:r>
            <a:endParaRPr lang="en-GB" sz="1000" dirty="0">
              <a:latin typeface="Arial" panose="020B0604020202020204" pitchFamily="34" charset="0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5C80CE63-C4AE-38F4-9AAB-26B856C6A2AA}"/>
              </a:ext>
            </a:extLst>
          </p:cNvPr>
          <p:cNvSpPr txBox="1"/>
          <p:nvPr userDrawn="1"/>
        </p:nvSpPr>
        <p:spPr>
          <a:xfrm>
            <a:off x="934309" y="2231036"/>
            <a:ext cx="4248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latin typeface="Work Sans Medium" pitchFamily="2" charset="77"/>
              </a:rPr>
              <a:t>Lägg</a:t>
            </a:r>
            <a:r>
              <a:rPr lang="en-GB" sz="1400" dirty="0">
                <a:latin typeface="Work Sans Medium" pitchFamily="2" charset="77"/>
              </a:rPr>
              <a:t> till </a:t>
            </a:r>
            <a:r>
              <a:rPr lang="en-GB" sz="1400" dirty="0" err="1">
                <a:latin typeface="Work Sans Medium" pitchFamily="2" charset="77"/>
              </a:rPr>
              <a:t>alternativ</a:t>
            </a:r>
            <a:r>
              <a:rPr lang="en-GB" sz="1400" dirty="0">
                <a:latin typeface="Work Sans Medium" pitchFamily="2" charset="77"/>
              </a:rPr>
              <a:t> text för </a:t>
            </a:r>
            <a:r>
              <a:rPr lang="en-GB" sz="1400" dirty="0" err="1">
                <a:latin typeface="Work Sans Medium" pitchFamily="2" charset="77"/>
              </a:rPr>
              <a:t>bilder</a:t>
            </a:r>
            <a:r>
              <a:rPr lang="en-GB" sz="1400" dirty="0">
                <a:latin typeface="Work Sans Medium" pitchFamily="2" charset="77"/>
              </a:rPr>
              <a:t>/figurer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7FE0EBDC-2402-1F53-DC48-ACFDF104DF39}"/>
              </a:ext>
            </a:extLst>
          </p:cNvPr>
          <p:cNvSpPr txBox="1"/>
          <p:nvPr userDrawn="1"/>
        </p:nvSpPr>
        <p:spPr>
          <a:xfrm>
            <a:off x="5543785" y="2231036"/>
            <a:ext cx="4248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latin typeface="Work Sans Medium" pitchFamily="2" charset="77"/>
              </a:rPr>
              <a:t>Dubbelkolla</a:t>
            </a:r>
            <a:r>
              <a:rPr lang="en-GB" sz="1400" dirty="0">
                <a:latin typeface="Work Sans Medium" pitchFamily="2" charset="77"/>
              </a:rPr>
              <a:t> </a:t>
            </a:r>
            <a:r>
              <a:rPr lang="en-GB" sz="1400" dirty="0" err="1">
                <a:latin typeface="Work Sans Medium" pitchFamily="2" charset="77"/>
              </a:rPr>
              <a:t>läsordningen</a:t>
            </a:r>
            <a:endParaRPr lang="en-GB" sz="1400" dirty="0">
              <a:latin typeface="Work Sa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28221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B8C1BEF0-CC6B-5D80-AC3F-DCD9982497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5853" y="3571875"/>
            <a:ext cx="8798701" cy="1654175"/>
          </a:xfrm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 </a:t>
            </a:r>
            <a:r>
              <a:rPr lang="sv-SE" dirty="0" err="1"/>
              <a:t>title</a:t>
            </a:r>
            <a:endParaRPr lang="sv-SE" dirty="0"/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C3841BD3-5439-F0D1-9827-775AB47EAB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32013" y="5388994"/>
            <a:ext cx="7926387" cy="4619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Subtitle</a:t>
            </a:r>
            <a:r>
              <a:rPr lang="sv-SE" dirty="0"/>
              <a:t> </a:t>
            </a:r>
            <a:r>
              <a:rPr lang="sv-SE" dirty="0" err="1"/>
              <a:t>here</a:t>
            </a:r>
            <a:endParaRPr lang="sv-SE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F231D883-7B16-7C82-305D-01DE34B46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5244" y="1007044"/>
            <a:ext cx="1739917" cy="165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54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0ADBFD3-494F-0006-CF49-3526BB979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6BDD-3D75-4094-A83B-4AA20531418D}" type="datetime1">
              <a:rPr lang="sv-SE" smtClean="0"/>
              <a:t>2025-03-14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609E1BD-AA5D-00B1-E039-47660A7F4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Nationellt resurscentrum för biologiundervisning (2025) www.bioresurs.uu.se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4A18E1F-D479-AB8E-0971-6711BBC8D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8F4-20CD-364A-8A8E-DE130115B17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rubrik 1">
            <a:extLst>
              <a:ext uri="{FF2B5EF4-FFF2-40B4-BE49-F238E27FC236}">
                <a16:creationId xmlns:a16="http://schemas.microsoft.com/office/drawing/2014/main" id="{7A283842-21B2-F132-5C80-A0C114300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836613"/>
            <a:ext cx="9472971" cy="716142"/>
          </a:xfrm>
          <a:prstGeom prst="rect">
            <a:avLst/>
          </a:prstGeom>
        </p:spPr>
        <p:txBody>
          <a:bodyPr vert="horz" lIns="91440" tIns="108000" rIns="91440" bIns="4572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49F71313-69F3-3473-0FB7-308AC801C5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47738" y="1776413"/>
            <a:ext cx="9472971" cy="424497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419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C32F3E5-D4FB-6CAF-7271-81A8E7074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6B277-0573-404E-B702-9CA32440D226}" type="datetime1">
              <a:rPr lang="sv-SE" smtClean="0"/>
              <a:t>2025-03-14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E6D920F-9B89-6CE6-44CC-CA866A247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Nationellt resurscentrum för biologiundervisning (2025) www.bioresurs.uu.se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F1D8D47-4CF2-999B-CC89-CCC79A3C5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8F4-20CD-364A-8A8E-DE130115B17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bild 2">
            <a:extLst>
              <a:ext uri="{FF2B5EF4-FFF2-40B4-BE49-F238E27FC236}">
                <a16:creationId xmlns:a16="http://schemas.microsoft.com/office/drawing/2014/main" id="{82EBE0E1-BE11-020E-84EC-67233813B7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795" y="0"/>
            <a:ext cx="6096000" cy="6858000"/>
          </a:xfrm>
        </p:spPr>
        <p:txBody>
          <a:bodyPr bIns="1044000" anchor="ctr"/>
          <a:lstStyle>
            <a:lvl1pPr marL="0" indent="0" algn="ctr">
              <a:buNone/>
              <a:defRPr/>
            </a:lvl1pPr>
          </a:lstStyle>
          <a:p>
            <a:r>
              <a:rPr lang="sv-SE" dirty="0" err="1"/>
              <a:t>Click</a:t>
            </a:r>
            <a:r>
              <a:rPr lang="sv-SE" dirty="0"/>
              <a:t> on the </a:t>
            </a:r>
            <a:r>
              <a:rPr lang="sv-SE" dirty="0" err="1"/>
              <a:t>icon</a:t>
            </a:r>
            <a:r>
              <a:rPr lang="sv-SE" dirty="0"/>
              <a:t> or </a:t>
            </a:r>
            <a:br>
              <a:rPr lang="sv-SE" dirty="0"/>
            </a:br>
            <a:r>
              <a:rPr lang="sv-SE" dirty="0"/>
              <a:t>drag and </a:t>
            </a:r>
            <a:r>
              <a:rPr lang="sv-SE" dirty="0" err="1"/>
              <a:t>drop</a:t>
            </a:r>
            <a:r>
              <a:rPr lang="sv-SE" dirty="0"/>
              <a:t> to </a:t>
            </a:r>
            <a:r>
              <a:rPr lang="sv-SE" dirty="0" err="1"/>
              <a:t>insert</a:t>
            </a:r>
            <a:r>
              <a:rPr lang="sv-SE" dirty="0"/>
              <a:t> an image</a:t>
            </a:r>
          </a:p>
        </p:txBody>
      </p:sp>
      <p:sp>
        <p:nvSpPr>
          <p:cNvPr id="17" name="Platshållare för rubrik 1">
            <a:extLst>
              <a:ext uri="{FF2B5EF4-FFF2-40B4-BE49-F238E27FC236}">
                <a16:creationId xmlns:a16="http://schemas.microsoft.com/office/drawing/2014/main" id="{31F0A250-9FA8-F7E1-916A-3CC75EC2F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0" y="836613"/>
            <a:ext cx="4114800" cy="1459243"/>
          </a:xfrm>
          <a:prstGeom prst="rect">
            <a:avLst/>
          </a:prstGeom>
        </p:spPr>
        <p:txBody>
          <a:bodyPr vert="horz" lIns="91440" tIns="108000" rIns="91440" bIns="4572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1" name="Platshållare för text 9">
            <a:extLst>
              <a:ext uri="{FF2B5EF4-FFF2-40B4-BE49-F238E27FC236}">
                <a16:creationId xmlns:a16="http://schemas.microsoft.com/office/drawing/2014/main" id="{B292B661-7CCD-4000-08D7-733BB70F4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43700" y="2024063"/>
            <a:ext cx="4114800" cy="1910751"/>
          </a:xfrm>
        </p:spPr>
        <p:txBody>
          <a:bodyPr/>
          <a:lstStyle>
            <a:lvl1pPr marL="0" indent="0">
              <a:lnSpc>
                <a:spcPts val="2120"/>
              </a:lnSpc>
              <a:spcBef>
                <a:spcPts val="300"/>
              </a:spcBef>
              <a:buFontTx/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1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1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907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75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527">
          <p15:clr>
            <a:srgbClr val="FBAE40"/>
          </p15:clr>
        </p15:guide>
        <p15:guide id="4" pos="4248">
          <p15:clr>
            <a:srgbClr val="FBAE40"/>
          </p15:clr>
        </p15:guide>
        <p15:guide id="5" pos="683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40FDF65-DDD5-E90D-E5DB-B558EDECD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FEED-7906-47C9-BDE3-2BDF4E20FC2F}" type="datetime1">
              <a:rPr lang="sv-SE" smtClean="0"/>
              <a:t>2025-03-14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BC36520-22BB-EFA2-853F-F3E7342A2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Nationellt resurscentrum för biologiundervisning (2025) www.bioresurs.uu.se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A6DF841-EA31-7BF4-9684-209279B6D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8F4-20CD-364A-8A8E-DE130115B17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bild 2">
            <a:extLst>
              <a:ext uri="{FF2B5EF4-FFF2-40B4-BE49-F238E27FC236}">
                <a16:creationId xmlns:a16="http://schemas.microsoft.com/office/drawing/2014/main" id="{3038389D-D197-86D6-9D3E-5A61199E68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795" y="0"/>
            <a:ext cx="6096000" cy="6858000"/>
          </a:xfrm>
        </p:spPr>
        <p:txBody>
          <a:bodyPr bIns="1044000" anchor="ctr"/>
          <a:lstStyle>
            <a:lvl1pPr marL="0" indent="0" algn="ctr">
              <a:buNone/>
              <a:defRPr/>
            </a:lvl1pPr>
          </a:lstStyle>
          <a:p>
            <a:r>
              <a:rPr lang="sv-SE" dirty="0" err="1"/>
              <a:t>Click</a:t>
            </a:r>
            <a:r>
              <a:rPr lang="sv-SE" dirty="0"/>
              <a:t> on the </a:t>
            </a:r>
            <a:r>
              <a:rPr lang="sv-SE" dirty="0" err="1"/>
              <a:t>icon</a:t>
            </a:r>
            <a:r>
              <a:rPr lang="sv-SE" dirty="0"/>
              <a:t> or </a:t>
            </a:r>
            <a:br>
              <a:rPr lang="sv-SE" dirty="0"/>
            </a:br>
            <a:r>
              <a:rPr lang="sv-SE" dirty="0"/>
              <a:t>drag and </a:t>
            </a:r>
            <a:r>
              <a:rPr lang="sv-SE" dirty="0" err="1"/>
              <a:t>drop</a:t>
            </a:r>
            <a:r>
              <a:rPr lang="sv-SE" dirty="0"/>
              <a:t> to </a:t>
            </a:r>
            <a:r>
              <a:rPr lang="sv-SE" dirty="0" err="1"/>
              <a:t>insert</a:t>
            </a:r>
            <a:r>
              <a:rPr lang="sv-SE" dirty="0"/>
              <a:t> an image</a:t>
            </a:r>
          </a:p>
        </p:txBody>
      </p:sp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72E0C1A0-A9BD-243C-0ED6-127A99F43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0" y="1844674"/>
            <a:ext cx="4114800" cy="1459243"/>
          </a:xfrm>
          <a:prstGeom prst="rect">
            <a:avLst/>
          </a:prstGeom>
        </p:spPr>
        <p:txBody>
          <a:bodyPr vert="horz" lIns="91440" tIns="108000" rIns="91440" bIns="4572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text 9">
            <a:extLst>
              <a:ext uri="{FF2B5EF4-FFF2-40B4-BE49-F238E27FC236}">
                <a16:creationId xmlns:a16="http://schemas.microsoft.com/office/drawing/2014/main" id="{6A8C23D9-7BD3-7E9D-6E90-B458B8D270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43700" y="3429000"/>
            <a:ext cx="4114800" cy="1910751"/>
          </a:xfrm>
        </p:spPr>
        <p:txBody>
          <a:bodyPr/>
          <a:lstStyle>
            <a:lvl1pPr marL="0" indent="0">
              <a:lnSpc>
                <a:spcPts val="2360"/>
              </a:lnSpc>
              <a:spcBef>
                <a:spcPts val="0"/>
              </a:spcBef>
              <a:buFontTx/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1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1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0832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865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3462A3D-BC6E-33F6-D482-0EDC48C6D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65B7-B9C1-4284-A4D1-8F8B0A49DFA0}" type="datetime1">
              <a:rPr lang="sv-SE" smtClean="0"/>
              <a:t>2025-03-14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B664D28-D961-D1F2-AC74-C753E5DCB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Nationellt resurscentrum för biologiundervisning (2025) www.bioresurs.uu.se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A6E489E-66C8-8766-0520-C9DA822D5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8F4-20CD-364A-8A8E-DE130115B17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rubrik 1">
            <a:extLst>
              <a:ext uri="{FF2B5EF4-FFF2-40B4-BE49-F238E27FC236}">
                <a16:creationId xmlns:a16="http://schemas.microsoft.com/office/drawing/2014/main" id="{1DFB9773-1D7F-F3B3-C706-28A8C2D9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836613"/>
            <a:ext cx="8196262" cy="1311364"/>
          </a:xfrm>
          <a:prstGeom prst="rect">
            <a:avLst/>
          </a:prstGeom>
        </p:spPr>
        <p:txBody>
          <a:bodyPr vert="horz" lIns="91440" tIns="108000" rIns="91440" bIns="4572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4" name="Platshållare för innehåll 13">
            <a:extLst>
              <a:ext uri="{FF2B5EF4-FFF2-40B4-BE49-F238E27FC236}">
                <a16:creationId xmlns:a16="http://schemas.microsoft.com/office/drawing/2014/main" id="{67484F84-26D1-126E-3D9A-EE9938F14D3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47738" y="2528888"/>
            <a:ext cx="4559300" cy="25779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15" name="Platshållare för innehåll 13">
            <a:extLst>
              <a:ext uri="{FF2B5EF4-FFF2-40B4-BE49-F238E27FC236}">
                <a16:creationId xmlns:a16="http://schemas.microsoft.com/office/drawing/2014/main" id="{BF275934-BA93-B26D-2430-57E33960590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89081" y="2528888"/>
            <a:ext cx="4559300" cy="25779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4894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97">
          <p15:clr>
            <a:srgbClr val="FBAE40"/>
          </p15:clr>
        </p15:guide>
        <p15:guide id="4" orient="horz" pos="527">
          <p15:clr>
            <a:srgbClr val="FBAE40"/>
          </p15:clr>
        </p15:guide>
        <p15:guide id="5" orient="horz" pos="159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8721948-959B-87EC-FA49-B45A4B605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59F25-FBF5-47F2-B42E-96AD02C34296}" type="datetime1">
              <a:rPr lang="sv-SE" smtClean="0"/>
              <a:t>2025-03-14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E95995D-2E7D-4CB8-015A-F23849398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Nationellt resurscentrum för biologiundervisning (2025) www.bioresurs.uu.se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8F2DE99-6303-F89C-1611-0FFF475B6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8F4-20CD-364A-8A8E-DE130115B17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BA1374A7-E0B7-54FC-E679-6FEEF0E72FA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947738" y="2024063"/>
            <a:ext cx="4262617" cy="37639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9" name="Platshållare för innehåll 6">
            <a:extLst>
              <a:ext uri="{FF2B5EF4-FFF2-40B4-BE49-F238E27FC236}">
                <a16:creationId xmlns:a16="http://schemas.microsoft.com/office/drawing/2014/main" id="{B41E123B-B2EB-E3F8-6438-FA8E1D383E0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519738" y="2024063"/>
            <a:ext cx="4262617" cy="37639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12" name="Platshållare för rubrik 1">
            <a:extLst>
              <a:ext uri="{FF2B5EF4-FFF2-40B4-BE49-F238E27FC236}">
                <a16:creationId xmlns:a16="http://schemas.microsoft.com/office/drawing/2014/main" id="{939A7C66-E96C-ED31-2BDE-4005A0E8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836612"/>
            <a:ext cx="4262617" cy="1052573"/>
          </a:xfrm>
          <a:prstGeom prst="rect">
            <a:avLst/>
          </a:prstGeom>
        </p:spPr>
        <p:txBody>
          <a:bodyPr vert="horz" lIns="91440" tIns="108000" rIns="91440" bIns="4572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3" name="Platshållare för text 22">
            <a:extLst>
              <a:ext uri="{FF2B5EF4-FFF2-40B4-BE49-F238E27FC236}">
                <a16:creationId xmlns:a16="http://schemas.microsoft.com/office/drawing/2014/main" id="{FAE689B1-F36C-71C2-F115-C9B65A0A00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519738" y="905624"/>
            <a:ext cx="4262437" cy="1052512"/>
          </a:xfrm>
        </p:spPr>
        <p:txBody>
          <a:bodyPr/>
          <a:lstStyle>
            <a:lvl1pPr marL="0" indent="0">
              <a:lnSpc>
                <a:spcPts val="3840"/>
              </a:lnSpc>
              <a:spcBef>
                <a:spcPts val="0"/>
              </a:spcBef>
              <a:spcAft>
                <a:spcPts val="0"/>
              </a:spcAft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663736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97">
          <p15:clr>
            <a:srgbClr val="FBAE40"/>
          </p15:clr>
        </p15:guide>
        <p15:guide id="4" pos="3477">
          <p15:clr>
            <a:srgbClr val="FBAE40"/>
          </p15:clr>
        </p15:guide>
        <p15:guide id="5" orient="horz" pos="1275">
          <p15:clr>
            <a:srgbClr val="FBAE40"/>
          </p15:clr>
        </p15:guide>
        <p15:guide id="6" orient="horz" pos="3158">
          <p15:clr>
            <a:srgbClr val="FBAE40"/>
          </p15:clr>
        </p15:guide>
        <p15:guide id="7" orient="horz" pos="3271">
          <p15:clr>
            <a:srgbClr val="FBAE40"/>
          </p15:clr>
        </p15:guide>
        <p15:guide id="8" orient="horz" pos="52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8721948-959B-87EC-FA49-B45A4B605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4B10-4C7E-4AF0-8F7D-32740E0D2311}" type="datetime1">
              <a:rPr lang="sv-SE" smtClean="0"/>
              <a:t>2025-03-14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E95995D-2E7D-4CB8-015A-F23849398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Nationellt resurscentrum för biologiundervisning (2025) www.bioresurs.uu.se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8F2DE99-6303-F89C-1611-0FFF475B6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8F4-20CD-364A-8A8E-DE130115B17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rubrik 1">
            <a:extLst>
              <a:ext uri="{FF2B5EF4-FFF2-40B4-BE49-F238E27FC236}">
                <a16:creationId xmlns:a16="http://schemas.microsoft.com/office/drawing/2014/main" id="{2AE870AB-060B-0FB2-E725-21BB65BCB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836613"/>
            <a:ext cx="8196262" cy="1311364"/>
          </a:xfrm>
          <a:prstGeom prst="rect">
            <a:avLst/>
          </a:prstGeom>
        </p:spPr>
        <p:txBody>
          <a:bodyPr vert="horz" lIns="91440" tIns="108000" rIns="91440" bIns="4572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49E648CF-56EA-9980-F69D-2AC8D23AEE0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89650" y="2035175"/>
            <a:ext cx="4559300" cy="2973266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3835E09C-BA82-D9ED-C123-DAF1093D8E8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47738" y="2024063"/>
            <a:ext cx="4572000" cy="2989262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7EA82616-DB96-A57E-04F3-E904D69359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47738" y="5192713"/>
            <a:ext cx="4572000" cy="9064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16" name="Platshållare för text 14">
            <a:extLst>
              <a:ext uri="{FF2B5EF4-FFF2-40B4-BE49-F238E27FC236}">
                <a16:creationId xmlns:a16="http://schemas.microsoft.com/office/drawing/2014/main" id="{09876A58-6661-933D-30BB-FCB61348535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89081" y="5192713"/>
            <a:ext cx="4572000" cy="9064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5221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97">
          <p15:clr>
            <a:srgbClr val="FBAE40"/>
          </p15:clr>
        </p15:guide>
        <p15:guide id="4" pos="3477">
          <p15:clr>
            <a:srgbClr val="FBAE40"/>
          </p15:clr>
        </p15:guide>
        <p15:guide id="5" orient="horz" pos="1275">
          <p15:clr>
            <a:srgbClr val="FBAE40"/>
          </p15:clr>
        </p15:guide>
        <p15:guide id="6" orient="horz" pos="3158">
          <p15:clr>
            <a:srgbClr val="FBAE40"/>
          </p15:clr>
        </p15:guide>
        <p15:guide id="7" orient="horz" pos="327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0ADBFD3-494F-0006-CF49-3526BB979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CAEB0-29D6-4F21-BD3A-B901A8844F4F}" type="datetime1">
              <a:rPr lang="sv-SE" smtClean="0"/>
              <a:t>2025-03-14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609E1BD-AA5D-00B1-E039-47660A7F4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Nationellt resurscentrum för biologiundervisning (2025) www.bioresurs.uu.se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4A18E1F-D479-AB8E-0971-6711BBC8D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8F4-20CD-364A-8A8E-DE130115B17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rubrik 1">
            <a:extLst>
              <a:ext uri="{FF2B5EF4-FFF2-40B4-BE49-F238E27FC236}">
                <a16:creationId xmlns:a16="http://schemas.microsoft.com/office/drawing/2014/main" id="{7A283842-21B2-F132-5C80-A0C114300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836613"/>
            <a:ext cx="9472971" cy="716142"/>
          </a:xfrm>
          <a:prstGeom prst="rect">
            <a:avLst/>
          </a:prstGeom>
        </p:spPr>
        <p:txBody>
          <a:bodyPr vert="horz" lIns="91440" tIns="108000" rIns="91440" bIns="45720" rtlCol="0" anchor="t"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49F71313-69F3-3473-0FB7-308AC801C5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47738" y="1776413"/>
            <a:ext cx="9472971" cy="424497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0566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8721948-959B-87EC-FA49-B45A4B605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F83B8-AFE5-4EF2-83E9-D1DE78C79B44}" type="datetime1">
              <a:rPr lang="sv-SE" smtClean="0"/>
              <a:t>2025-03-14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E95995D-2E7D-4CB8-015A-F23849398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Nationellt resurscentrum för biologiundervisning (2025) www.bioresurs.uu.se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8F2DE99-6303-F89C-1611-0FFF475B6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8F4-20CD-364A-8A8E-DE130115B17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rubrik 1">
            <a:extLst>
              <a:ext uri="{FF2B5EF4-FFF2-40B4-BE49-F238E27FC236}">
                <a16:creationId xmlns:a16="http://schemas.microsoft.com/office/drawing/2014/main" id="{2AE870AB-060B-0FB2-E725-21BB65BCB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836613"/>
            <a:ext cx="8196262" cy="1311364"/>
          </a:xfrm>
          <a:prstGeom prst="rect">
            <a:avLst/>
          </a:prstGeom>
        </p:spPr>
        <p:txBody>
          <a:bodyPr vert="horz" lIns="91440" tIns="108000" rIns="91440" bIns="4572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49E648CF-56EA-9980-F69D-2AC8D23AEE0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89650" y="2035175"/>
            <a:ext cx="4559300" cy="375315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3835E09C-BA82-D9ED-C123-DAF1093D8E8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47738" y="2024063"/>
            <a:ext cx="4572000" cy="3764262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8011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97">
          <p15:clr>
            <a:srgbClr val="FBAE40"/>
          </p15:clr>
        </p15:guide>
        <p15:guide id="4" pos="3477">
          <p15:clr>
            <a:srgbClr val="FBAE40"/>
          </p15:clr>
        </p15:guide>
        <p15:guide id="5" orient="horz" pos="1275">
          <p15:clr>
            <a:srgbClr val="FBAE40"/>
          </p15:clr>
        </p15:guide>
        <p15:guide id="6" orient="horz" pos="3158">
          <p15:clr>
            <a:srgbClr val="FBAE40"/>
          </p15:clr>
        </p15:guide>
        <p15:guide id="7" orient="horz" pos="327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8721948-959B-87EC-FA49-B45A4B605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371E-D563-4378-8F1A-B92334DB71C6}" type="datetime1">
              <a:rPr lang="sv-SE" smtClean="0"/>
              <a:t>2025-03-14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E95995D-2E7D-4CB8-015A-F23849398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Nationellt resurscentrum för biologiundervisning (2025) www.bioresurs.uu.se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8F2DE99-6303-F89C-1611-0FFF475B6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8F4-20CD-364A-8A8E-DE130115B17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rubrik 1">
            <a:extLst>
              <a:ext uri="{FF2B5EF4-FFF2-40B4-BE49-F238E27FC236}">
                <a16:creationId xmlns:a16="http://schemas.microsoft.com/office/drawing/2014/main" id="{2AE870AB-060B-0FB2-E725-21BB65BCB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836613"/>
            <a:ext cx="8196262" cy="1311364"/>
          </a:xfrm>
          <a:prstGeom prst="rect">
            <a:avLst/>
          </a:prstGeom>
        </p:spPr>
        <p:txBody>
          <a:bodyPr vert="horz" lIns="91440" tIns="108000" rIns="91440" bIns="4572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3835E09C-BA82-D9ED-C123-DAF1093D8E8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47739" y="2024063"/>
            <a:ext cx="2822004" cy="3764262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9" name="Platshållare för bild 12">
            <a:extLst>
              <a:ext uri="{FF2B5EF4-FFF2-40B4-BE49-F238E27FC236}">
                <a16:creationId xmlns:a16="http://schemas.microsoft.com/office/drawing/2014/main" id="{A1B32E41-89F9-9ED1-454D-E09D343B823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96380" y="2024063"/>
            <a:ext cx="2822004" cy="3764262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10" name="Platshållare för bild 12">
            <a:extLst>
              <a:ext uri="{FF2B5EF4-FFF2-40B4-BE49-F238E27FC236}">
                <a16:creationId xmlns:a16="http://schemas.microsoft.com/office/drawing/2014/main" id="{BC3C8CFC-2399-786C-A053-51FD97723AC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245021" y="2024063"/>
            <a:ext cx="2822004" cy="3764262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0211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97">
          <p15:clr>
            <a:srgbClr val="FBAE40"/>
          </p15:clr>
        </p15:guide>
        <p15:guide id="4" pos="3477">
          <p15:clr>
            <a:srgbClr val="FBAE40"/>
          </p15:clr>
        </p15:guide>
        <p15:guide id="5" orient="horz" pos="1275">
          <p15:clr>
            <a:srgbClr val="FBAE40"/>
          </p15:clr>
        </p15:guide>
        <p15:guide id="6" orient="horz" pos="3158">
          <p15:clr>
            <a:srgbClr val="FBAE40"/>
          </p15:clr>
        </p15:guide>
        <p15:guide id="7" orient="horz" pos="327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3 bilder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8721948-959B-87EC-FA49-B45A4B605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A084E-B35D-4EB6-AAF3-3A1F1C900797}" type="datetime1">
              <a:rPr lang="sv-SE" smtClean="0"/>
              <a:t>2025-03-14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E95995D-2E7D-4CB8-015A-F23849398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Nationellt resurscentrum för biologiundervisning (2025) www.bioresurs.uu.se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8F2DE99-6303-F89C-1611-0FFF475B6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8F4-20CD-364A-8A8E-DE130115B17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rubrik 1">
            <a:extLst>
              <a:ext uri="{FF2B5EF4-FFF2-40B4-BE49-F238E27FC236}">
                <a16:creationId xmlns:a16="http://schemas.microsoft.com/office/drawing/2014/main" id="{2AE870AB-060B-0FB2-E725-21BB65BCB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836613"/>
            <a:ext cx="8196262" cy="1311364"/>
          </a:xfrm>
          <a:prstGeom prst="rect">
            <a:avLst/>
          </a:prstGeom>
        </p:spPr>
        <p:txBody>
          <a:bodyPr vert="horz" lIns="91440" tIns="108000" rIns="91440" bIns="4572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3835E09C-BA82-D9ED-C123-DAF1093D8E8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47739" y="1687633"/>
            <a:ext cx="2822004" cy="3325692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9" name="Platshållare för bild 12">
            <a:extLst>
              <a:ext uri="{FF2B5EF4-FFF2-40B4-BE49-F238E27FC236}">
                <a16:creationId xmlns:a16="http://schemas.microsoft.com/office/drawing/2014/main" id="{A1B32E41-89F9-9ED1-454D-E09D343B823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96380" y="1687633"/>
            <a:ext cx="2822004" cy="3325692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10" name="Platshållare för bild 12">
            <a:extLst>
              <a:ext uri="{FF2B5EF4-FFF2-40B4-BE49-F238E27FC236}">
                <a16:creationId xmlns:a16="http://schemas.microsoft.com/office/drawing/2014/main" id="{BC3C8CFC-2399-786C-A053-51FD97723AC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245021" y="1687633"/>
            <a:ext cx="2822004" cy="3325692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2" name="Platshållare för text 14">
            <a:extLst>
              <a:ext uri="{FF2B5EF4-FFF2-40B4-BE49-F238E27FC236}">
                <a16:creationId xmlns:a16="http://schemas.microsoft.com/office/drawing/2014/main" id="{590AE671-F2B6-FABF-A578-926E5EABFF3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7738" y="5192713"/>
            <a:ext cx="2822004" cy="9064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66BB79A9-07F3-3923-86C2-83C52FDEA60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96379" y="5192713"/>
            <a:ext cx="2822004" cy="9064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8" name="Platshållare för text 14">
            <a:extLst>
              <a:ext uri="{FF2B5EF4-FFF2-40B4-BE49-F238E27FC236}">
                <a16:creationId xmlns:a16="http://schemas.microsoft.com/office/drawing/2014/main" id="{3BC5D95A-77B0-95FD-F967-BDB03FDE710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45021" y="5192713"/>
            <a:ext cx="2822004" cy="9064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5681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97">
          <p15:clr>
            <a:srgbClr val="FBAE40"/>
          </p15:clr>
        </p15:guide>
        <p15:guide id="4" pos="3477">
          <p15:clr>
            <a:srgbClr val="FBAE40"/>
          </p15:clr>
        </p15:guide>
        <p15:guide id="5" orient="horz" pos="1275">
          <p15:clr>
            <a:srgbClr val="FBAE40"/>
          </p15:clr>
        </p15:guide>
        <p15:guide id="6" orient="horz" pos="3158">
          <p15:clr>
            <a:srgbClr val="FBAE40"/>
          </p15:clr>
        </p15:guide>
        <p15:guide id="7" orient="horz" pos="327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1BEAE4BB-8616-AD66-D017-A34248E737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006" y="1272750"/>
            <a:ext cx="4556257" cy="433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28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C32F3E5-D4FB-6CAF-7271-81A8E7074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86FA-459F-4586-95D3-849810D178C5}" type="datetime1">
              <a:rPr lang="sv-SE" smtClean="0"/>
              <a:t>2025-03-14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E6D920F-9B89-6CE6-44CC-CA866A247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Nationellt resurscentrum för biologiundervisning (2025) www.bioresurs.uu.se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F1D8D47-4CF2-999B-CC89-CCC79A3C5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8F4-20CD-364A-8A8E-DE130115B17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bild 2">
            <a:extLst>
              <a:ext uri="{FF2B5EF4-FFF2-40B4-BE49-F238E27FC236}">
                <a16:creationId xmlns:a16="http://schemas.microsoft.com/office/drawing/2014/main" id="{82EBE0E1-BE11-020E-84EC-67233813B7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795" y="0"/>
            <a:ext cx="6096000" cy="6858000"/>
          </a:xfrm>
        </p:spPr>
        <p:txBody>
          <a:bodyPr bIns="1044000" anchor="ctr"/>
          <a:lstStyle>
            <a:lvl1pPr marL="0" indent="0" algn="ctr">
              <a:buNone/>
              <a:defRPr/>
            </a:lvl1pPr>
          </a:lstStyle>
          <a:p>
            <a:r>
              <a:rPr lang="sv-SE" dirty="0" err="1"/>
              <a:t>Click</a:t>
            </a:r>
            <a:r>
              <a:rPr lang="sv-SE" dirty="0"/>
              <a:t> on the </a:t>
            </a:r>
            <a:r>
              <a:rPr lang="sv-SE" dirty="0" err="1"/>
              <a:t>icon</a:t>
            </a:r>
            <a:r>
              <a:rPr lang="sv-SE" dirty="0"/>
              <a:t> or </a:t>
            </a:r>
            <a:br>
              <a:rPr lang="sv-SE" dirty="0"/>
            </a:br>
            <a:r>
              <a:rPr lang="sv-SE" dirty="0"/>
              <a:t>drag and </a:t>
            </a:r>
            <a:r>
              <a:rPr lang="sv-SE" dirty="0" err="1"/>
              <a:t>drop</a:t>
            </a:r>
            <a:r>
              <a:rPr lang="sv-SE" dirty="0"/>
              <a:t> to </a:t>
            </a:r>
            <a:r>
              <a:rPr lang="sv-SE" dirty="0" err="1"/>
              <a:t>insert</a:t>
            </a:r>
            <a:r>
              <a:rPr lang="sv-SE" dirty="0"/>
              <a:t> an image</a:t>
            </a:r>
          </a:p>
        </p:txBody>
      </p:sp>
      <p:sp>
        <p:nvSpPr>
          <p:cNvPr id="17" name="Platshållare för rubrik 1">
            <a:extLst>
              <a:ext uri="{FF2B5EF4-FFF2-40B4-BE49-F238E27FC236}">
                <a16:creationId xmlns:a16="http://schemas.microsoft.com/office/drawing/2014/main" id="{31F0A250-9FA8-F7E1-916A-3CC75EC2F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0" y="836613"/>
            <a:ext cx="4114800" cy="1459243"/>
          </a:xfrm>
          <a:prstGeom prst="rect">
            <a:avLst/>
          </a:prstGeom>
        </p:spPr>
        <p:txBody>
          <a:bodyPr vert="horz" lIns="91440" tIns="108000" rIns="91440" bIns="45720" rtlCol="0" anchor="t"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21" name="Platshållare för text 9">
            <a:extLst>
              <a:ext uri="{FF2B5EF4-FFF2-40B4-BE49-F238E27FC236}">
                <a16:creationId xmlns:a16="http://schemas.microsoft.com/office/drawing/2014/main" id="{B292B661-7CCD-4000-08D7-733BB70F4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43700" y="2024063"/>
            <a:ext cx="4114800" cy="1910751"/>
          </a:xfrm>
        </p:spPr>
        <p:txBody>
          <a:bodyPr/>
          <a:lstStyle>
            <a:lvl1pPr marL="0" indent="0">
              <a:lnSpc>
                <a:spcPts val="2120"/>
              </a:lnSpc>
              <a:spcBef>
                <a:spcPts val="300"/>
              </a:spcBef>
              <a:buFontTx/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1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1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7724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75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527">
          <p15:clr>
            <a:srgbClr val="FBAE40"/>
          </p15:clr>
        </p15:guide>
        <p15:guide id="4" pos="4248">
          <p15:clr>
            <a:srgbClr val="FBAE40"/>
          </p15:clr>
        </p15:guide>
        <p15:guide id="5" pos="68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40FDF65-DDD5-E90D-E5DB-B558EDECD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3767-FFD9-45C9-8955-485EE04C8476}" type="datetime1">
              <a:rPr lang="sv-SE" smtClean="0"/>
              <a:t>2025-03-14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BC36520-22BB-EFA2-853F-F3E7342A2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Nationellt resurscentrum för biologiundervisning (2025) www.bioresurs.uu.se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A6DF841-EA31-7BF4-9684-209279B6D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8F4-20CD-364A-8A8E-DE130115B17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bild 2">
            <a:extLst>
              <a:ext uri="{FF2B5EF4-FFF2-40B4-BE49-F238E27FC236}">
                <a16:creationId xmlns:a16="http://schemas.microsoft.com/office/drawing/2014/main" id="{3038389D-D197-86D6-9D3E-5A61199E68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795" y="0"/>
            <a:ext cx="6096000" cy="6858000"/>
          </a:xfrm>
        </p:spPr>
        <p:txBody>
          <a:bodyPr bIns="1044000" anchor="ctr"/>
          <a:lstStyle>
            <a:lvl1pPr marL="0" indent="0" algn="ctr">
              <a:buNone/>
              <a:defRPr/>
            </a:lvl1pPr>
          </a:lstStyle>
          <a:p>
            <a:r>
              <a:rPr lang="sv-SE" dirty="0" err="1"/>
              <a:t>Click</a:t>
            </a:r>
            <a:r>
              <a:rPr lang="sv-SE" dirty="0"/>
              <a:t> on the </a:t>
            </a:r>
            <a:r>
              <a:rPr lang="sv-SE" dirty="0" err="1"/>
              <a:t>icon</a:t>
            </a:r>
            <a:r>
              <a:rPr lang="sv-SE" dirty="0"/>
              <a:t> or </a:t>
            </a:r>
            <a:br>
              <a:rPr lang="sv-SE" dirty="0"/>
            </a:br>
            <a:r>
              <a:rPr lang="sv-SE" dirty="0"/>
              <a:t>drag and </a:t>
            </a:r>
            <a:r>
              <a:rPr lang="sv-SE" dirty="0" err="1"/>
              <a:t>drop</a:t>
            </a:r>
            <a:r>
              <a:rPr lang="sv-SE" dirty="0"/>
              <a:t> to </a:t>
            </a:r>
            <a:r>
              <a:rPr lang="sv-SE" dirty="0" err="1"/>
              <a:t>insert</a:t>
            </a:r>
            <a:r>
              <a:rPr lang="sv-SE" dirty="0"/>
              <a:t> an image</a:t>
            </a:r>
          </a:p>
        </p:txBody>
      </p:sp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72E0C1A0-A9BD-243C-0ED6-127A99F43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0" y="1844674"/>
            <a:ext cx="4114800" cy="1459243"/>
          </a:xfrm>
          <a:prstGeom prst="rect">
            <a:avLst/>
          </a:prstGeom>
        </p:spPr>
        <p:txBody>
          <a:bodyPr vert="horz" lIns="91440" tIns="108000" rIns="91440" bIns="45720" rtlCol="0" anchor="t"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9">
            <a:extLst>
              <a:ext uri="{FF2B5EF4-FFF2-40B4-BE49-F238E27FC236}">
                <a16:creationId xmlns:a16="http://schemas.microsoft.com/office/drawing/2014/main" id="{6A8C23D9-7BD3-7E9D-6E90-B458B8D270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43700" y="3429000"/>
            <a:ext cx="4114800" cy="1910751"/>
          </a:xfrm>
        </p:spPr>
        <p:txBody>
          <a:bodyPr/>
          <a:lstStyle>
            <a:lvl1pPr marL="0" indent="0">
              <a:lnSpc>
                <a:spcPts val="2360"/>
              </a:lnSpc>
              <a:spcBef>
                <a:spcPts val="0"/>
              </a:spcBef>
              <a:buFontTx/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1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1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5527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86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3462A3D-BC6E-33F6-D482-0EDC48C6D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E069-1264-4B2A-948B-087E5B6FAA72}" type="datetime1">
              <a:rPr lang="sv-SE" smtClean="0"/>
              <a:t>2025-03-14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B664D28-D961-D1F2-AC74-C753E5DCB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Nationellt resurscentrum för biologiundervisning (2025) www.bioresurs.uu.se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A6E489E-66C8-8766-0520-C9DA822D5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8F4-20CD-364A-8A8E-DE130115B17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rubrik 1">
            <a:extLst>
              <a:ext uri="{FF2B5EF4-FFF2-40B4-BE49-F238E27FC236}">
                <a16:creationId xmlns:a16="http://schemas.microsoft.com/office/drawing/2014/main" id="{1DFB9773-1D7F-F3B3-C706-28A8C2D9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836613"/>
            <a:ext cx="8196262" cy="1311364"/>
          </a:xfrm>
          <a:prstGeom prst="rect">
            <a:avLst/>
          </a:prstGeom>
        </p:spPr>
        <p:txBody>
          <a:bodyPr vert="horz" lIns="91440" tIns="108000" rIns="91440" bIns="45720" rtlCol="0" anchor="t"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4" name="Platshållare för innehåll 13">
            <a:extLst>
              <a:ext uri="{FF2B5EF4-FFF2-40B4-BE49-F238E27FC236}">
                <a16:creationId xmlns:a16="http://schemas.microsoft.com/office/drawing/2014/main" id="{67484F84-26D1-126E-3D9A-EE9938F14D3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47738" y="2528888"/>
            <a:ext cx="4559300" cy="257795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15" name="Platshållare för innehåll 13">
            <a:extLst>
              <a:ext uri="{FF2B5EF4-FFF2-40B4-BE49-F238E27FC236}">
                <a16:creationId xmlns:a16="http://schemas.microsoft.com/office/drawing/2014/main" id="{BF275934-BA93-B26D-2430-57E33960590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89081" y="2528888"/>
            <a:ext cx="4559300" cy="257795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3026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97">
          <p15:clr>
            <a:srgbClr val="FBAE40"/>
          </p15:clr>
        </p15:guide>
        <p15:guide id="4" orient="horz" pos="527">
          <p15:clr>
            <a:srgbClr val="FBAE40"/>
          </p15:clr>
        </p15:guide>
        <p15:guide id="5" orient="horz" pos="159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8721948-959B-87EC-FA49-B45A4B605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19048-B58F-470F-BBE3-FE5F3B6A55ED}" type="datetime1">
              <a:rPr lang="sv-SE" smtClean="0"/>
              <a:t>2025-03-14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E95995D-2E7D-4CB8-015A-F23849398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Nationellt resurscentrum för biologiundervisning (2025) www.bioresurs.uu.se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8F2DE99-6303-F89C-1611-0FFF475B6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8F4-20CD-364A-8A8E-DE130115B17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BA1374A7-E0B7-54FC-E679-6FEEF0E72FA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947738" y="2024063"/>
            <a:ext cx="4262617" cy="3763962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9" name="Platshållare för innehåll 6">
            <a:extLst>
              <a:ext uri="{FF2B5EF4-FFF2-40B4-BE49-F238E27FC236}">
                <a16:creationId xmlns:a16="http://schemas.microsoft.com/office/drawing/2014/main" id="{B41E123B-B2EB-E3F8-6438-FA8E1D383E0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519738" y="2024063"/>
            <a:ext cx="4262617" cy="3763962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12" name="Platshållare för rubrik 1">
            <a:extLst>
              <a:ext uri="{FF2B5EF4-FFF2-40B4-BE49-F238E27FC236}">
                <a16:creationId xmlns:a16="http://schemas.microsoft.com/office/drawing/2014/main" id="{939A7C66-E96C-ED31-2BDE-4005A0E8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836612"/>
            <a:ext cx="4262617" cy="1052573"/>
          </a:xfrm>
          <a:prstGeom prst="rect">
            <a:avLst/>
          </a:prstGeom>
        </p:spPr>
        <p:txBody>
          <a:bodyPr vert="horz" lIns="91440" tIns="108000" rIns="91440" bIns="45720" rtlCol="0" anchor="t"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23" name="Platshållare för text 22">
            <a:extLst>
              <a:ext uri="{FF2B5EF4-FFF2-40B4-BE49-F238E27FC236}">
                <a16:creationId xmlns:a16="http://schemas.microsoft.com/office/drawing/2014/main" id="{FAE689B1-F36C-71C2-F115-C9B65A0A00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519738" y="905624"/>
            <a:ext cx="4262437" cy="1052512"/>
          </a:xfrm>
        </p:spPr>
        <p:txBody>
          <a:bodyPr/>
          <a:lstStyle>
            <a:lvl1pPr marL="0" indent="0">
              <a:lnSpc>
                <a:spcPts val="3840"/>
              </a:lnSpc>
              <a:spcBef>
                <a:spcPts val="0"/>
              </a:spcBef>
              <a:spcAft>
                <a:spcPts val="0"/>
              </a:spcAft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8063177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97">
          <p15:clr>
            <a:srgbClr val="FBAE40"/>
          </p15:clr>
        </p15:guide>
        <p15:guide id="4" pos="3477">
          <p15:clr>
            <a:srgbClr val="FBAE40"/>
          </p15:clr>
        </p15:guide>
        <p15:guide id="5" orient="horz" pos="1275">
          <p15:clr>
            <a:srgbClr val="FBAE40"/>
          </p15:clr>
        </p15:guide>
        <p15:guide id="6" orient="horz" pos="3158">
          <p15:clr>
            <a:srgbClr val="FBAE40"/>
          </p15:clr>
        </p15:guide>
        <p15:guide id="7" orient="horz" pos="3271">
          <p15:clr>
            <a:srgbClr val="FBAE40"/>
          </p15:clr>
        </p15:guide>
        <p15:guide id="8" orient="horz" pos="52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8721948-959B-87EC-FA49-B45A4B605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5BD2-47F0-4C4B-A764-3272AA921839}" type="datetime1">
              <a:rPr lang="sv-SE" smtClean="0"/>
              <a:t>2025-03-14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E95995D-2E7D-4CB8-015A-F23849398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Nationellt resurscentrum för biologiundervisning (2025) www.bioresurs.uu.se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8F2DE99-6303-F89C-1611-0FFF475B6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8F4-20CD-364A-8A8E-DE130115B17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rubrik 1">
            <a:extLst>
              <a:ext uri="{FF2B5EF4-FFF2-40B4-BE49-F238E27FC236}">
                <a16:creationId xmlns:a16="http://schemas.microsoft.com/office/drawing/2014/main" id="{2AE870AB-060B-0FB2-E725-21BB65BCB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836613"/>
            <a:ext cx="8196262" cy="1311364"/>
          </a:xfrm>
          <a:prstGeom prst="rect">
            <a:avLst/>
          </a:prstGeom>
        </p:spPr>
        <p:txBody>
          <a:bodyPr vert="horz" lIns="91440" tIns="108000" rIns="91440" bIns="45720" rtlCol="0" anchor="t"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49E648CF-56EA-9980-F69D-2AC8D23AEE0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89650" y="2035175"/>
            <a:ext cx="4559300" cy="2973266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3835E09C-BA82-D9ED-C123-DAF1093D8E8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47738" y="2024063"/>
            <a:ext cx="4572000" cy="2989262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7EA82616-DB96-A57E-04F3-E904D69359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47738" y="5192713"/>
            <a:ext cx="4572000" cy="906462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16" name="Platshållare för text 14">
            <a:extLst>
              <a:ext uri="{FF2B5EF4-FFF2-40B4-BE49-F238E27FC236}">
                <a16:creationId xmlns:a16="http://schemas.microsoft.com/office/drawing/2014/main" id="{09876A58-6661-933D-30BB-FCB61348535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89081" y="5192713"/>
            <a:ext cx="4572000" cy="906462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5308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97">
          <p15:clr>
            <a:srgbClr val="FBAE40"/>
          </p15:clr>
        </p15:guide>
        <p15:guide id="4" pos="3477">
          <p15:clr>
            <a:srgbClr val="FBAE40"/>
          </p15:clr>
        </p15:guide>
        <p15:guide id="5" orient="horz" pos="1275">
          <p15:clr>
            <a:srgbClr val="FBAE40"/>
          </p15:clr>
        </p15:guide>
        <p15:guide id="6" orient="horz" pos="3158">
          <p15:clr>
            <a:srgbClr val="FBAE40"/>
          </p15:clr>
        </p15:guide>
        <p15:guide id="7" orient="horz" pos="327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8721948-959B-87EC-FA49-B45A4B605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E723-F3A7-4B01-B4ED-1D107706F54D}" type="datetime1">
              <a:rPr lang="sv-SE" smtClean="0"/>
              <a:t>2025-03-14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E95995D-2E7D-4CB8-015A-F23849398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Nationellt resurscentrum för biologiundervisning (2025) www.bioresurs.uu.se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8F2DE99-6303-F89C-1611-0FFF475B6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8F4-20CD-364A-8A8E-DE130115B17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rubrik 1">
            <a:extLst>
              <a:ext uri="{FF2B5EF4-FFF2-40B4-BE49-F238E27FC236}">
                <a16:creationId xmlns:a16="http://schemas.microsoft.com/office/drawing/2014/main" id="{2AE870AB-060B-0FB2-E725-21BB65BCB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836613"/>
            <a:ext cx="8196262" cy="1311364"/>
          </a:xfrm>
          <a:prstGeom prst="rect">
            <a:avLst/>
          </a:prstGeom>
        </p:spPr>
        <p:txBody>
          <a:bodyPr vert="horz" lIns="91440" tIns="108000" rIns="91440" bIns="45720" rtlCol="0" anchor="t"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49E648CF-56EA-9980-F69D-2AC8D23AEE0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89650" y="2035175"/>
            <a:ext cx="4559300" cy="375315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3835E09C-BA82-D9ED-C123-DAF1093D8E8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47738" y="2024063"/>
            <a:ext cx="4572000" cy="3764262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155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97">
          <p15:clr>
            <a:srgbClr val="FBAE40"/>
          </p15:clr>
        </p15:guide>
        <p15:guide id="4" pos="3477">
          <p15:clr>
            <a:srgbClr val="FBAE40"/>
          </p15:clr>
        </p15:guide>
        <p15:guide id="5" orient="horz" pos="1275">
          <p15:clr>
            <a:srgbClr val="FBAE40"/>
          </p15:clr>
        </p15:guide>
        <p15:guide id="6" orient="horz" pos="3158">
          <p15:clr>
            <a:srgbClr val="FBAE40"/>
          </p15:clr>
        </p15:guide>
        <p15:guide id="7" orient="horz" pos="327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8721948-959B-87EC-FA49-B45A4B605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1A2AE-5197-4DB8-8BDF-F1C16D47D5DB}" type="datetime1">
              <a:rPr lang="sv-SE" smtClean="0"/>
              <a:t>2025-03-14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E95995D-2E7D-4CB8-015A-F23849398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Nationellt resurscentrum för biologiundervisning (2025) www.bioresurs.uu.se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8F2DE99-6303-F89C-1611-0FFF475B6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8F4-20CD-364A-8A8E-DE130115B17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rubrik 1">
            <a:extLst>
              <a:ext uri="{FF2B5EF4-FFF2-40B4-BE49-F238E27FC236}">
                <a16:creationId xmlns:a16="http://schemas.microsoft.com/office/drawing/2014/main" id="{2AE870AB-060B-0FB2-E725-21BB65BCB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836613"/>
            <a:ext cx="8196262" cy="1311364"/>
          </a:xfrm>
          <a:prstGeom prst="rect">
            <a:avLst/>
          </a:prstGeom>
        </p:spPr>
        <p:txBody>
          <a:bodyPr vert="horz" lIns="91440" tIns="108000" rIns="91440" bIns="45720" rtlCol="0" anchor="t"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3835E09C-BA82-D9ED-C123-DAF1093D8E8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47739" y="2024063"/>
            <a:ext cx="2822004" cy="3764262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9" name="Platshållare för bild 12">
            <a:extLst>
              <a:ext uri="{FF2B5EF4-FFF2-40B4-BE49-F238E27FC236}">
                <a16:creationId xmlns:a16="http://schemas.microsoft.com/office/drawing/2014/main" id="{A1B32E41-89F9-9ED1-454D-E09D343B823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96380" y="2024063"/>
            <a:ext cx="2822004" cy="3764262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10" name="Platshållare för bild 12">
            <a:extLst>
              <a:ext uri="{FF2B5EF4-FFF2-40B4-BE49-F238E27FC236}">
                <a16:creationId xmlns:a16="http://schemas.microsoft.com/office/drawing/2014/main" id="{BC3C8CFC-2399-786C-A053-51FD97723AC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245021" y="2024063"/>
            <a:ext cx="2822004" cy="3764262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686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97">
          <p15:clr>
            <a:srgbClr val="FBAE40"/>
          </p15:clr>
        </p15:guide>
        <p15:guide id="4" pos="3477">
          <p15:clr>
            <a:srgbClr val="FBAE40"/>
          </p15:clr>
        </p15:guide>
        <p15:guide id="5" orient="horz" pos="1275">
          <p15:clr>
            <a:srgbClr val="FBAE40"/>
          </p15:clr>
        </p15:guide>
        <p15:guide id="6" orient="horz" pos="3158">
          <p15:clr>
            <a:srgbClr val="FBAE40"/>
          </p15:clr>
        </p15:guide>
        <p15:guide id="7" orient="horz" pos="327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objekt 17">
            <a:extLst>
              <a:ext uri="{FF2B5EF4-FFF2-40B4-BE49-F238E27FC236}">
                <a16:creationId xmlns:a16="http://schemas.microsoft.com/office/drawing/2014/main" id="{2CE3FA13-D5FB-4D0D-9F18-0A4F2B1BCC7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491539" y="4786707"/>
            <a:ext cx="3875202" cy="2739595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9A81581-C5EB-CCB3-0B2C-C4573813B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1169520"/>
            <a:ext cx="10990263" cy="568412"/>
          </a:xfrm>
          <a:prstGeom prst="rect">
            <a:avLst/>
          </a:prstGeom>
        </p:spPr>
        <p:txBody>
          <a:bodyPr vert="horz" lIns="91440" tIns="108000" rIns="91440" bIns="4572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9CF6E4A-7E25-7C38-5E61-0F057A6F1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0075" y="1795850"/>
            <a:ext cx="10990263" cy="4530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2802BE-5037-20C2-C69A-3687142E17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0075" y="6473327"/>
            <a:ext cx="2743200" cy="94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1D164C9F-53BD-4C27-B06D-DDF432AC959F}" type="datetime1">
              <a:rPr lang="sv-SE" smtClean="0"/>
              <a:t>2025-03-14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EB4FE33-ACB2-4359-61CD-3E894F726E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805" y="6470364"/>
            <a:ext cx="4114800" cy="97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r>
              <a:rPr lang="sv-SE"/>
              <a:t>Nationellt resurscentrum för biologiundervisning (2025) www.bioresurs.uu.se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47F348-31E2-5BEB-84BB-B45A40BF1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48725" y="6473328"/>
            <a:ext cx="2743200" cy="94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B716C8F4-20CD-364A-8A8E-DE130115B17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676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64" r:id="rId12"/>
  </p:sldLayoutIdLst>
  <p:hf sldNum="0" hdr="0" dt="0"/>
  <p:txStyles>
    <p:titleStyle>
      <a:lvl1pPr algn="l" defTabSz="914400" rtl="0" eaLnBrk="1" latinLnBrk="0" hangingPunct="1">
        <a:lnSpc>
          <a:spcPts val="384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120"/>
        </a:lnSpc>
        <a:spcBef>
          <a:spcPts val="3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9A81581-C5EB-CCB3-0B2C-C4573813B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1169520"/>
            <a:ext cx="10990263" cy="568412"/>
          </a:xfrm>
          <a:prstGeom prst="rect">
            <a:avLst/>
          </a:prstGeom>
        </p:spPr>
        <p:txBody>
          <a:bodyPr vert="horz" lIns="91440" tIns="108000" rIns="91440" bIns="4572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9CF6E4A-7E25-7C38-5E61-0F057A6F1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0075" y="1795850"/>
            <a:ext cx="10990263" cy="4530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2802BE-5037-20C2-C69A-3687142E17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0075" y="6473327"/>
            <a:ext cx="2743200" cy="94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C1B44674-0A7B-4C4D-B3E7-D90EEAE78186}" type="datetime1">
              <a:rPr lang="sv-SE" smtClean="0"/>
              <a:t>2025-03-14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EB4FE33-ACB2-4359-61CD-3E894F726E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805" y="6470364"/>
            <a:ext cx="4114800" cy="97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r>
              <a:rPr lang="sv-SE"/>
              <a:t>Nationellt resurscentrum för biologiundervisning (2025) www.bioresurs.uu.se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47F348-31E2-5BEB-84BB-B45A40BF1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48725" y="6473328"/>
            <a:ext cx="2743200" cy="94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B716C8F4-20CD-364A-8A8E-DE130115B17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C8B10D5-9A4D-9199-0370-3DA7F9767C3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8284" y="5633192"/>
            <a:ext cx="838515" cy="79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8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dt="0"/>
  <p:txStyles>
    <p:titleStyle>
      <a:lvl1pPr algn="l" defTabSz="914400" rtl="0" eaLnBrk="1" latinLnBrk="0" hangingPunct="1">
        <a:lnSpc>
          <a:spcPts val="384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120"/>
        </a:lnSpc>
        <a:spcBef>
          <a:spcPts val="3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proteinatlas.org/ENSG00000131095-GFAP/structure+interac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proteinatlas.org/ENSG00000131095-GFAP/structure+interaction#proteinstructur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9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8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hyperlink" Target="https://pixabay.com/de/dna-gen-genetische-helix-rna-148807/" TargetMode="External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B708F025-EB02-4EFC-9F4E-7D950C8842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2014" y="5399326"/>
            <a:ext cx="7901784" cy="816954"/>
          </a:xfrm>
        </p:spPr>
        <p:txBody>
          <a:bodyPr>
            <a:normAutofit fontScale="70000" lnSpcReduction="20000"/>
          </a:bodyPr>
          <a:lstStyle/>
          <a:p>
            <a:r>
              <a:rPr lang="sv-SE" dirty="0"/>
              <a:t>En bioinformatikövning från Nationellt resurscentrum för biologiundervisning (Bioresurs)</a:t>
            </a:r>
          </a:p>
          <a:p>
            <a:r>
              <a:rPr lang="sv-SE" dirty="0"/>
              <a:t>www.bioresurs.uu.se</a:t>
            </a:r>
            <a:endParaRPr lang="en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32B4530-BC91-4310-AFC3-F69B0D7264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Alexanders sjukdom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908610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756D03FC-35D1-4A6A-8683-E3D609ACF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Nationellt resurscentrum för biologiundervisning (2025) www.bioresurs.uu.se</a:t>
            </a:r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719E64DE-D3B5-44D4-BE47-FE9A20AE5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Kemiska egenskaper för aminosyror</a:t>
            </a:r>
            <a:endParaRPr lang="en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0276E27-1804-4BA1-B521-C3FCB9DD1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666" y="1552755"/>
            <a:ext cx="8196022" cy="446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865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908D5B-34DB-4505-9409-270FE5649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Uppgift 9-12</a:t>
            </a:r>
            <a:endParaRPr lang="en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A83E592-519F-43FA-9EB4-9C5DEE3C0DD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47738" y="1776413"/>
            <a:ext cx="6030797" cy="4244974"/>
          </a:xfrm>
        </p:spPr>
        <p:txBody>
          <a:bodyPr/>
          <a:lstStyle/>
          <a:p>
            <a:r>
              <a:rPr lang="sv-SE" dirty="0"/>
              <a:t>Fördjupad analys</a:t>
            </a:r>
          </a:p>
          <a:p>
            <a:r>
              <a:rPr lang="sv-SE" dirty="0"/>
              <a:t>DNA-nivån</a:t>
            </a:r>
          </a:p>
          <a:p>
            <a:r>
              <a:rPr lang="sv-SE" dirty="0"/>
              <a:t>Mutationer</a:t>
            </a:r>
          </a:p>
          <a:p>
            <a:r>
              <a:rPr lang="sv-SE" dirty="0"/>
              <a:t>Ärftlighet</a:t>
            </a:r>
          </a:p>
          <a:p>
            <a:r>
              <a:rPr lang="sv-SE" dirty="0"/>
              <a:t>Etiska dilemman</a:t>
            </a:r>
            <a:endParaRPr lang="en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357AB35-1B05-47FE-9A03-316B0D51A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8778" y="370296"/>
            <a:ext cx="3992101" cy="61813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EE2145C-FA3F-4420-AA43-B4CA0A06F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Nationellt resurscentrum för biologiundervisning (2025) www.bioresurs.uu.se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79549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 descr="Bildreferenser.">
            <a:extLst>
              <a:ext uri="{FF2B5EF4-FFF2-40B4-BE49-F238E27FC236}">
                <a16:creationId xmlns:a16="http://schemas.microsoft.com/office/drawing/2014/main" id="{12666C23-BF93-49AB-BF84-28BD4B438BC6}"/>
              </a:ext>
            </a:extLst>
          </p:cNvPr>
          <p:cNvSpPr/>
          <p:nvPr/>
        </p:nvSpPr>
        <p:spPr>
          <a:xfrm>
            <a:off x="897336" y="6192527"/>
            <a:ext cx="7098538" cy="215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sv-SE" sz="800" dirty="0"/>
              <a:t>Bildmaterial från Human Protein Atlas v21.1.proteinatlas.org: </a:t>
            </a:r>
            <a:r>
              <a:rPr lang="sv-SE" sz="800" dirty="0">
                <a:hlinkClick r:id="rId2"/>
              </a:rPr>
              <a:t>proteinstruktur för GFAP</a:t>
            </a:r>
            <a:r>
              <a:rPr lang="sv-SE" sz="800" dirty="0"/>
              <a:t>, uttryck av GFAP i kroppen och GFAP i hjärnan. </a:t>
            </a:r>
            <a:endParaRPr lang="en-SE" sz="800" dirty="0"/>
          </a:p>
        </p:txBody>
      </p:sp>
      <p:pic>
        <p:nvPicPr>
          <p:cNvPr id="7" name="Bildobjekt 6" descr="Hjärnans delar illustrerade med olika färger tillsammans med ett stapeldiagram som visar var och hur mycket proteinet GFAP uttrycks i de olika delarna.">
            <a:extLst>
              <a:ext uri="{FF2B5EF4-FFF2-40B4-BE49-F238E27FC236}">
                <a16:creationId xmlns:a16="http://schemas.microsoft.com/office/drawing/2014/main" id="{CB42D933-51D5-4444-8A3C-02EB9C9ED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799" y="1604639"/>
            <a:ext cx="8996238" cy="3986544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CE9FD94E-654D-4E1D-997A-42670CF54CB1}"/>
              </a:ext>
            </a:extLst>
          </p:cNvPr>
          <p:cNvSpPr txBox="1"/>
          <p:nvPr/>
        </p:nvSpPr>
        <p:spPr>
          <a:xfrm>
            <a:off x="8113487" y="4607030"/>
            <a:ext cx="3483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Ett protein som uttrycks  i olika delar i hjärnan är inblandat</a:t>
            </a:r>
          </a:p>
        </p:txBody>
      </p:sp>
      <p:pic>
        <p:nvPicPr>
          <p:cNvPr id="5" name="Platshållare för innehåll 4" descr="Bild av människokropp med hjärnan markerad.">
            <a:extLst>
              <a:ext uri="{FF2B5EF4-FFF2-40B4-BE49-F238E27FC236}">
                <a16:creationId xmlns:a16="http://schemas.microsoft.com/office/drawing/2014/main" id="{9D37744A-EFC6-43A5-8A04-551E7A8EB1F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212955" y="1761157"/>
            <a:ext cx="2387723" cy="4222967"/>
          </a:xfrm>
        </p:spPr>
      </p:pic>
      <p:sp>
        <p:nvSpPr>
          <p:cNvPr id="2" name="Rubrik 1" descr="Rubrik Alexanders sjukdom drabbar hjärnan">
            <a:extLst>
              <a:ext uri="{FF2B5EF4-FFF2-40B4-BE49-F238E27FC236}">
                <a16:creationId xmlns:a16="http://schemas.microsoft.com/office/drawing/2014/main" id="{BEA20DD8-DA74-4104-8923-541CCB2DF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836613"/>
            <a:ext cx="9472971" cy="716142"/>
          </a:xfrm>
        </p:spPr>
        <p:txBody>
          <a:bodyPr/>
          <a:lstStyle/>
          <a:p>
            <a:r>
              <a:rPr lang="sv-SE" dirty="0"/>
              <a:t>Alexanders sjukdom drabbar hjärnan</a:t>
            </a:r>
            <a:endParaRPr lang="en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ECD62B6-FB75-4ECF-A7E6-BE9BD0CA3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Nationellt resurscentrum för biologiundervisning (2025) www.bioresurs.uu.se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30975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5365D0F3-CD31-489D-8AA6-4119F7236A12}"/>
              </a:ext>
            </a:extLst>
          </p:cNvPr>
          <p:cNvSpPr/>
          <p:nvPr/>
        </p:nvSpPr>
        <p:spPr>
          <a:xfrm>
            <a:off x="5156313" y="5914128"/>
            <a:ext cx="3374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000" dirty="0"/>
              <a:t>Gröna streck motsvarar förekomst av proteinet GFAP i</a:t>
            </a:r>
            <a:br>
              <a:rPr lang="sv-SE" sz="1000" dirty="0"/>
            </a:br>
            <a:r>
              <a:rPr lang="sv-SE" sz="1000" dirty="0"/>
              <a:t>cellskelettets intermediära filament. </a:t>
            </a:r>
          </a:p>
          <a:p>
            <a:r>
              <a:rPr lang="sv-SE" sz="800" dirty="0"/>
              <a:t>Från Human Protein Atlas v21.1.proteinatlas.org https://www.proteinatlas.org/ENSG00000131095-GFAP/ </a:t>
            </a:r>
            <a:r>
              <a:rPr lang="sv-SE" sz="800" dirty="0" err="1"/>
              <a:t>subcellular</a:t>
            </a:r>
            <a:r>
              <a:rPr lang="sv-SE" sz="800" dirty="0"/>
              <a:t> </a:t>
            </a:r>
            <a:endParaRPr lang="en-SE" sz="800" dirty="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5EF8C089-1B3B-4331-9E50-2E36AF4C4609}"/>
              </a:ext>
            </a:extLst>
          </p:cNvPr>
          <p:cNvSpPr/>
          <p:nvPr/>
        </p:nvSpPr>
        <p:spPr>
          <a:xfrm>
            <a:off x="8572026" y="3706942"/>
            <a:ext cx="29637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Proteinet GFAP (gliafibrillärt surt protein)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Ingår i cellskelettet (intermediära filament) </a:t>
            </a:r>
            <a:endParaRPr lang="en-SE" dirty="0"/>
          </a:p>
        </p:txBody>
      </p:sp>
      <p:pic>
        <p:nvPicPr>
          <p:cNvPr id="13" name="Bildobjekt 12" descr="Bild på en schematisk cell med gröna streck för cellskelettets intermediära filament.">
            <a:extLst>
              <a:ext uri="{FF2B5EF4-FFF2-40B4-BE49-F238E27FC236}">
                <a16:creationId xmlns:a16="http://schemas.microsoft.com/office/drawing/2014/main" id="{B8B6A7AE-896E-4BD9-98FD-0396B9C48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8578" y="3349702"/>
            <a:ext cx="3302443" cy="2550464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7E8E0BA9-5D6F-4512-9F6E-23D8964523E4}"/>
              </a:ext>
            </a:extLst>
          </p:cNvPr>
          <p:cNvSpPr/>
          <p:nvPr/>
        </p:nvSpPr>
        <p:spPr>
          <a:xfrm>
            <a:off x="636936" y="6515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800" dirty="0"/>
              <a:t>Bild på gliaceller: Holly Fischer, CC BY 3.0, via </a:t>
            </a:r>
            <a:r>
              <a:rPr lang="sv-SE" sz="800" dirty="0" err="1"/>
              <a:t>Wikimedia</a:t>
            </a:r>
            <a:r>
              <a:rPr lang="sv-SE" sz="800" dirty="0"/>
              <a:t> </a:t>
            </a:r>
            <a:r>
              <a:rPr lang="sv-SE" sz="800" dirty="0" err="1"/>
              <a:t>Commons</a:t>
            </a:r>
            <a:endParaRPr lang="en-SE" sz="800" dirty="0"/>
          </a:p>
        </p:txBody>
      </p:sp>
      <p:pic>
        <p:nvPicPr>
          <p:cNvPr id="5" name="Bildobjekt 4" descr="Illustration av olika typer av nervceller, inklusive stödjeceller i hjärnan.">
            <a:extLst>
              <a:ext uri="{FF2B5EF4-FFF2-40B4-BE49-F238E27FC236}">
                <a16:creationId xmlns:a16="http://schemas.microsoft.com/office/drawing/2014/main" id="{4ACDBC93-9ECE-4726-885D-06A331AE9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424" y="1556735"/>
            <a:ext cx="3302444" cy="4944859"/>
          </a:xfrm>
          <a:prstGeom prst="rect">
            <a:avLst/>
          </a:prstGeom>
        </p:spPr>
      </p:pic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F4174392-F6D2-49E7-AE9F-2FDA1F8963D7}"/>
              </a:ext>
            </a:extLst>
          </p:cNvPr>
          <p:cNvCxnSpPr>
            <a:cxnSpLocks/>
          </p:cNvCxnSpPr>
          <p:nvPr/>
        </p:nvCxnSpPr>
        <p:spPr>
          <a:xfrm flipH="1">
            <a:off x="3338286" y="3429000"/>
            <a:ext cx="1601359" cy="2376714"/>
          </a:xfrm>
          <a:prstGeom prst="straightConnector1">
            <a:avLst/>
          </a:prstGeom>
          <a:ln w="666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5">
            <a:extLst>
              <a:ext uri="{FF2B5EF4-FFF2-40B4-BE49-F238E27FC236}">
                <a16:creationId xmlns:a16="http://schemas.microsoft.com/office/drawing/2014/main" id="{E04D187C-9C18-4BE3-8BA2-67CA63C2FF71}"/>
              </a:ext>
            </a:extLst>
          </p:cNvPr>
          <p:cNvSpPr/>
          <p:nvPr/>
        </p:nvSpPr>
        <p:spPr>
          <a:xfrm>
            <a:off x="4939645" y="1689828"/>
            <a:ext cx="51536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Hjärnan innehåller olika typer av stödjeceller som ger skydd och näring åt neuronen.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Gliaceller av typen </a:t>
            </a:r>
            <a:r>
              <a:rPr lang="sv-SE" dirty="0" err="1"/>
              <a:t>astrocyter</a:t>
            </a:r>
            <a:r>
              <a:rPr lang="sv-SE" dirty="0"/>
              <a:t> påverkas särskilt vid Alexanders sjukdom.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Cellskelettet påverkas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192780F-DD67-4E9F-9C07-17B728EFA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Hjärnans stödjeceller påverkas</a:t>
            </a:r>
            <a:endParaRPr lang="en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6FF3461-343F-472E-946E-2D26E797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Nationellt resurscentrum för biologiundervisning (2025) www.bioresurs.uu.se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59644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3CB13974-1736-4E78-9B55-043E94E233DC}"/>
              </a:ext>
            </a:extLst>
          </p:cNvPr>
          <p:cNvSpPr/>
          <p:nvPr/>
        </p:nvSpPr>
        <p:spPr>
          <a:xfrm>
            <a:off x="1372988" y="6078534"/>
            <a:ext cx="6096000" cy="215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r>
              <a:rPr lang="sv-SE" sz="800" dirty="0"/>
              <a:t>Bildmaterial från Human Protein Atlas v21.1.proteinatlas.org: </a:t>
            </a:r>
            <a:r>
              <a:rPr lang="sv-SE" sz="800" dirty="0">
                <a:hlinkClick r:id="rId2"/>
              </a:rPr>
              <a:t>proteinstruktur för GFAP </a:t>
            </a:r>
            <a:r>
              <a:rPr lang="sv-SE" sz="800" dirty="0"/>
              <a:t>(predikterad struktur med </a:t>
            </a:r>
            <a:r>
              <a:rPr lang="sv-SE" sz="800" dirty="0" err="1"/>
              <a:t>Alphafold</a:t>
            </a:r>
            <a:r>
              <a:rPr lang="sv-SE" sz="800" dirty="0"/>
              <a:t>)</a:t>
            </a:r>
            <a:endParaRPr lang="en-SE" sz="800" dirty="0"/>
          </a:p>
        </p:txBody>
      </p:sp>
      <p:pic>
        <p:nvPicPr>
          <p:cNvPr id="4" name="Bildobjekt 3" descr="Strukturen för GFAP.">
            <a:extLst>
              <a:ext uri="{FF2B5EF4-FFF2-40B4-BE49-F238E27FC236}">
                <a16:creationId xmlns:a16="http://schemas.microsoft.com/office/drawing/2014/main" id="{98662614-08A7-4878-9E33-D230F1419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498" y="2870703"/>
            <a:ext cx="7435217" cy="1930521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FD7FCC3-5E89-4751-9705-054A98B8EE8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Om strukturen ändras kan cellskelettet ändra form.</a:t>
            </a:r>
          </a:p>
          <a:p>
            <a:r>
              <a:rPr lang="sv-SE" dirty="0"/>
              <a:t>GFAP klumpar ihop sig, även med andra proteiner i cellen</a:t>
            </a:r>
          </a:p>
          <a:p>
            <a:r>
              <a:rPr lang="sv-SE" dirty="0"/>
              <a:t>Cellen slutar fungera normalt</a:t>
            </a:r>
            <a:endParaRPr lang="en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6719E2D-CC5B-43B2-9A73-22EAA2BD9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GFAP-proteiner är långsmala fiberproteiner</a:t>
            </a:r>
            <a:endParaRPr lang="en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C23ADB2-85D5-4F34-A139-05EDE6398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Nationellt resurscentrum för biologiundervisning (2025) www.bioresurs.uu.se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2262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ruta 26">
            <a:extLst>
              <a:ext uri="{FF2B5EF4-FFF2-40B4-BE49-F238E27FC236}">
                <a16:creationId xmlns:a16="http://schemas.microsoft.com/office/drawing/2014/main" id="{BFD61BF2-C052-40CB-A71D-A2DEB97C6E16}"/>
              </a:ext>
            </a:extLst>
          </p:cNvPr>
          <p:cNvSpPr txBox="1"/>
          <p:nvPr/>
        </p:nvSpPr>
        <p:spPr>
          <a:xfrm>
            <a:off x="8561105" y="591748"/>
            <a:ext cx="2015319" cy="92333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dirty="0"/>
              <a:t>Din uppgift:</a:t>
            </a:r>
          </a:p>
          <a:p>
            <a:r>
              <a:rPr lang="sv-SE" dirty="0"/>
              <a:t>analysera och tolka resultatet</a:t>
            </a:r>
            <a:endParaRPr lang="en-SE" dirty="0"/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DE91A72A-C69E-4BB6-9BE3-8ABF489A3BE1}"/>
              </a:ext>
            </a:extLst>
          </p:cNvPr>
          <p:cNvSpPr txBox="1"/>
          <p:nvPr/>
        </p:nvSpPr>
        <p:spPr>
          <a:xfrm>
            <a:off x="8726473" y="3302236"/>
            <a:ext cx="1965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Bioinformatiker</a:t>
            </a:r>
            <a:endParaRPr lang="en-SE" dirty="0"/>
          </a:p>
        </p:txBody>
      </p:sp>
      <p:pic>
        <p:nvPicPr>
          <p:cNvPr id="26" name="Bild 25" descr="Programmerare">
            <a:extLst>
              <a:ext uri="{FF2B5EF4-FFF2-40B4-BE49-F238E27FC236}">
                <a16:creationId xmlns:a16="http://schemas.microsoft.com/office/drawing/2014/main" id="{0832BBFC-7580-4D0D-BF60-179115CCD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35917" y="1428327"/>
            <a:ext cx="1865694" cy="1865694"/>
          </a:xfrm>
          <a:prstGeom prst="rect">
            <a:avLst/>
          </a:prstGeom>
        </p:spPr>
      </p:pic>
      <p:sp>
        <p:nvSpPr>
          <p:cNvPr id="24" name="textruta 23">
            <a:extLst>
              <a:ext uri="{FF2B5EF4-FFF2-40B4-BE49-F238E27FC236}">
                <a16:creationId xmlns:a16="http://schemas.microsoft.com/office/drawing/2014/main" id="{1586726A-A71A-410C-8BF9-08CFE70C1E67}"/>
              </a:ext>
            </a:extLst>
          </p:cNvPr>
          <p:cNvSpPr txBox="1"/>
          <p:nvPr/>
        </p:nvSpPr>
        <p:spPr>
          <a:xfrm>
            <a:off x="915993" y="4076758"/>
            <a:ext cx="2714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DNA-provtagning</a:t>
            </a:r>
          </a:p>
        </p:txBody>
      </p:sp>
      <p:pic>
        <p:nvPicPr>
          <p:cNvPr id="20" name="Bildobjekt 19">
            <a:extLst>
              <a:ext uri="{FF2B5EF4-FFF2-40B4-BE49-F238E27FC236}">
                <a16:creationId xmlns:a16="http://schemas.microsoft.com/office/drawing/2014/main" id="{D2BEBFA5-389B-41BB-A4B7-9793A40B8D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38490" y="4323553"/>
            <a:ext cx="1501924" cy="750962"/>
          </a:xfrm>
          <a:prstGeom prst="rect">
            <a:avLst/>
          </a:prstGeom>
        </p:spPr>
      </p:pic>
      <p:sp>
        <p:nvSpPr>
          <p:cNvPr id="14" name="Rektangel 13">
            <a:extLst>
              <a:ext uri="{FF2B5EF4-FFF2-40B4-BE49-F238E27FC236}">
                <a16:creationId xmlns:a16="http://schemas.microsoft.com/office/drawing/2014/main" id="{1C7C8173-7194-4570-BA80-EBC737D0C953}"/>
              </a:ext>
            </a:extLst>
          </p:cNvPr>
          <p:cNvSpPr/>
          <p:nvPr/>
        </p:nvSpPr>
        <p:spPr>
          <a:xfrm>
            <a:off x="2583977" y="2900484"/>
            <a:ext cx="49431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5 patienter med oklara symptom från nervsystemet (bland annat svårt att svälja)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Kan Alexanders sjukdom uteslutas?</a:t>
            </a:r>
            <a:endParaRPr lang="en-SE" dirty="0"/>
          </a:p>
        </p:txBody>
      </p:sp>
      <p:pic>
        <p:nvPicPr>
          <p:cNvPr id="5" name="Platshållare för innehåll 4" descr="Kvinna">
            <a:extLst>
              <a:ext uri="{FF2B5EF4-FFF2-40B4-BE49-F238E27FC236}">
                <a16:creationId xmlns:a16="http://schemas.microsoft.com/office/drawing/2014/main" id="{E8D1A6C7-08F2-4D31-AA38-3AFABE7B5ED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20302" y="1778922"/>
            <a:ext cx="914400" cy="914400"/>
          </a:xfrm>
        </p:spPr>
      </p:pic>
      <p:pic>
        <p:nvPicPr>
          <p:cNvPr id="7" name="Bild 6" descr="Förvirrad person">
            <a:extLst>
              <a:ext uri="{FF2B5EF4-FFF2-40B4-BE49-F238E27FC236}">
                <a16:creationId xmlns:a16="http://schemas.microsoft.com/office/drawing/2014/main" id="{001DB0E5-F113-4A13-93EF-F4F48A4510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15237" y="1693972"/>
            <a:ext cx="914400" cy="914400"/>
          </a:xfrm>
          <a:prstGeom prst="rect">
            <a:avLst/>
          </a:prstGeom>
        </p:spPr>
      </p:pic>
      <p:pic>
        <p:nvPicPr>
          <p:cNvPr id="9" name="Bild 8" descr="Gravid kvinna">
            <a:extLst>
              <a:ext uri="{FF2B5EF4-FFF2-40B4-BE49-F238E27FC236}">
                <a16:creationId xmlns:a16="http://schemas.microsoft.com/office/drawing/2014/main" id="{86404D84-7763-4327-A210-50544E0A36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995025" y="1778922"/>
            <a:ext cx="914400" cy="914400"/>
          </a:xfrm>
          <a:prstGeom prst="rect">
            <a:avLst/>
          </a:prstGeom>
        </p:spPr>
      </p:pic>
      <p:pic>
        <p:nvPicPr>
          <p:cNvPr id="11" name="Bild 10" descr="Man">
            <a:extLst>
              <a:ext uri="{FF2B5EF4-FFF2-40B4-BE49-F238E27FC236}">
                <a16:creationId xmlns:a16="http://schemas.microsoft.com/office/drawing/2014/main" id="{6B834212-F8B1-4C63-A074-87E17B289F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452225" y="1734218"/>
            <a:ext cx="914400" cy="914400"/>
          </a:xfrm>
          <a:prstGeom prst="rect">
            <a:avLst/>
          </a:prstGeom>
        </p:spPr>
      </p:pic>
      <p:pic>
        <p:nvPicPr>
          <p:cNvPr id="13" name="Bild 12" descr="Man med baby">
            <a:extLst>
              <a:ext uri="{FF2B5EF4-FFF2-40B4-BE49-F238E27FC236}">
                <a16:creationId xmlns:a16="http://schemas.microsoft.com/office/drawing/2014/main" id="{59001310-8BE4-407D-8CE1-63EBBAD232A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983314" y="1926773"/>
            <a:ext cx="914400" cy="914400"/>
          </a:xfrm>
          <a:prstGeom prst="rect">
            <a:avLst/>
          </a:prstGeom>
        </p:spPr>
      </p:pic>
      <p:sp>
        <p:nvSpPr>
          <p:cNvPr id="19" name="textruta 18">
            <a:extLst>
              <a:ext uri="{FF2B5EF4-FFF2-40B4-BE49-F238E27FC236}">
                <a16:creationId xmlns:a16="http://schemas.microsoft.com/office/drawing/2014/main" id="{7FAA691D-9785-489E-9AC4-66742E4FF9FA}"/>
              </a:ext>
            </a:extLst>
          </p:cNvPr>
          <p:cNvSpPr txBox="1"/>
          <p:nvPr/>
        </p:nvSpPr>
        <p:spPr>
          <a:xfrm>
            <a:off x="1148874" y="2928680"/>
            <a:ext cx="1428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Läkare</a:t>
            </a:r>
            <a:endParaRPr lang="en-SE" dirty="0"/>
          </a:p>
        </p:txBody>
      </p:sp>
      <p:pic>
        <p:nvPicPr>
          <p:cNvPr id="16" name="Bild 15" descr="Läkare">
            <a:extLst>
              <a:ext uri="{FF2B5EF4-FFF2-40B4-BE49-F238E27FC236}">
                <a16:creationId xmlns:a16="http://schemas.microsoft.com/office/drawing/2014/main" id="{C9DB749A-FD3A-4F7B-B4F6-750A2834853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92023" y="1529909"/>
            <a:ext cx="1608068" cy="160806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1C591B7-513A-49EE-BD4A-EEAE902A3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Uppgift</a:t>
            </a:r>
            <a:endParaRPr lang="en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0478610-0B6B-46B8-9F3D-0F284697F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Nationellt resurscentrum för biologiundervisning (2025) www.bioresurs.uu.se</a:t>
            </a:r>
            <a:endParaRPr lang="sv-SE" dirty="0"/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0384A7DD-E7D9-4DB9-BC43-123CBE09F1B6}"/>
              </a:ext>
            </a:extLst>
          </p:cNvPr>
          <p:cNvSpPr txBox="1"/>
          <p:nvPr/>
        </p:nvSpPr>
        <p:spPr>
          <a:xfrm>
            <a:off x="3563337" y="4096196"/>
            <a:ext cx="2714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DNA-sekvensering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B7980675-9531-4709-AFF9-97B541DC26F0}"/>
              </a:ext>
            </a:extLst>
          </p:cNvPr>
          <p:cNvSpPr txBox="1"/>
          <p:nvPr/>
        </p:nvSpPr>
        <p:spPr>
          <a:xfrm>
            <a:off x="7203654" y="4125524"/>
            <a:ext cx="2714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Aminosyrasekvens</a:t>
            </a:r>
            <a:endParaRPr lang="en-SE" b="1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A5AE7EDC-88EB-4670-8057-CD9F2B7C1D74}"/>
              </a:ext>
            </a:extLst>
          </p:cNvPr>
          <p:cNvSpPr txBox="1"/>
          <p:nvPr/>
        </p:nvSpPr>
        <p:spPr>
          <a:xfrm>
            <a:off x="3380303" y="4536449"/>
            <a:ext cx="2714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ATGGAGAGGAGG….</a:t>
            </a:r>
            <a:endParaRPr lang="en-SE" dirty="0"/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361CE97F-E2BD-42D2-9924-936A856D1768}"/>
              </a:ext>
            </a:extLst>
          </p:cNvPr>
          <p:cNvSpPr txBox="1"/>
          <p:nvPr/>
        </p:nvSpPr>
        <p:spPr>
          <a:xfrm>
            <a:off x="6464975" y="4536449"/>
            <a:ext cx="4522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Metionin</a:t>
            </a:r>
            <a:r>
              <a:rPr lang="sv-SE" dirty="0"/>
              <a:t> – Glutamat – </a:t>
            </a:r>
            <a:r>
              <a:rPr lang="sv-SE" dirty="0" err="1"/>
              <a:t>Arginin</a:t>
            </a:r>
            <a:r>
              <a:rPr lang="sv-SE" dirty="0"/>
              <a:t> – </a:t>
            </a:r>
            <a:r>
              <a:rPr lang="sv-SE" dirty="0" err="1"/>
              <a:t>Arginin</a:t>
            </a:r>
            <a:r>
              <a:rPr lang="sv-SE" dirty="0"/>
              <a:t> ….</a:t>
            </a:r>
            <a:endParaRPr lang="en-SE" dirty="0"/>
          </a:p>
        </p:txBody>
      </p:sp>
      <p:sp>
        <p:nvSpPr>
          <p:cNvPr id="6" name="Pil: höger 5">
            <a:extLst>
              <a:ext uri="{FF2B5EF4-FFF2-40B4-BE49-F238E27FC236}">
                <a16:creationId xmlns:a16="http://schemas.microsoft.com/office/drawing/2014/main" id="{8F393AF2-AAEB-479A-95C8-671BE08A2D42}"/>
              </a:ext>
            </a:extLst>
          </p:cNvPr>
          <p:cNvSpPr/>
          <p:nvPr/>
        </p:nvSpPr>
        <p:spPr>
          <a:xfrm>
            <a:off x="5956404" y="4536449"/>
            <a:ext cx="358578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1" name="Pil: höger 30">
            <a:extLst>
              <a:ext uri="{FF2B5EF4-FFF2-40B4-BE49-F238E27FC236}">
                <a16:creationId xmlns:a16="http://schemas.microsoft.com/office/drawing/2014/main" id="{6FA6FB56-3FF4-4881-9A89-3C396FC3A4CA}"/>
              </a:ext>
            </a:extLst>
          </p:cNvPr>
          <p:cNvSpPr/>
          <p:nvPr/>
        </p:nvSpPr>
        <p:spPr>
          <a:xfrm>
            <a:off x="2954157" y="4536449"/>
            <a:ext cx="358578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55845771-32C4-4299-9C3F-AB1AA73CB462}"/>
              </a:ext>
            </a:extLst>
          </p:cNvPr>
          <p:cNvSpPr txBox="1"/>
          <p:nvPr/>
        </p:nvSpPr>
        <p:spPr>
          <a:xfrm>
            <a:off x="6532775" y="5442293"/>
            <a:ext cx="4455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Ännu kortare: MERR…</a:t>
            </a:r>
            <a:endParaRPr lang="en-SE" dirty="0"/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08AF4C13-A5BA-42CC-A50C-4A20D2BFF259}"/>
              </a:ext>
            </a:extLst>
          </p:cNvPr>
          <p:cNvSpPr txBox="1"/>
          <p:nvPr/>
        </p:nvSpPr>
        <p:spPr>
          <a:xfrm>
            <a:off x="6532775" y="4993173"/>
            <a:ext cx="4741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Lite kortare: </a:t>
            </a:r>
            <a:r>
              <a:rPr lang="sv-SE" dirty="0" err="1"/>
              <a:t>Met</a:t>
            </a:r>
            <a:r>
              <a:rPr lang="sv-SE" dirty="0"/>
              <a:t> </a:t>
            </a:r>
            <a:r>
              <a:rPr lang="sv-SE" dirty="0" err="1"/>
              <a:t>Glu</a:t>
            </a:r>
            <a:r>
              <a:rPr lang="sv-SE" dirty="0"/>
              <a:t> Arg </a:t>
            </a:r>
            <a:r>
              <a:rPr lang="sv-SE" dirty="0" err="1"/>
              <a:t>Arg</a:t>
            </a:r>
            <a:r>
              <a:rPr lang="sv-SE" dirty="0"/>
              <a:t>…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4144675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F26AEDEC-9735-46EC-ABFA-D3517305BDC9}"/>
              </a:ext>
            </a:extLst>
          </p:cNvPr>
          <p:cNvSpPr txBox="1"/>
          <p:nvPr/>
        </p:nvSpPr>
        <p:spPr>
          <a:xfrm>
            <a:off x="1028131" y="5454555"/>
            <a:ext cx="5457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En-bokstavs-koder för aminosyror</a:t>
            </a:r>
          </a:p>
          <a:p>
            <a:r>
              <a:rPr lang="sv-SE" dirty="0"/>
              <a:t>(exempel: M = </a:t>
            </a:r>
            <a:r>
              <a:rPr lang="sv-SE" dirty="0" err="1"/>
              <a:t>metionin</a:t>
            </a:r>
            <a:r>
              <a:rPr lang="sv-SE" dirty="0"/>
              <a:t>, R = </a:t>
            </a:r>
            <a:r>
              <a:rPr lang="sv-SE" dirty="0" err="1"/>
              <a:t>arginin</a:t>
            </a:r>
            <a:r>
              <a:rPr lang="sv-SE" dirty="0"/>
              <a:t>, C = </a:t>
            </a:r>
            <a:r>
              <a:rPr lang="sv-SE" dirty="0" err="1"/>
              <a:t>cystein</a:t>
            </a:r>
            <a:r>
              <a:rPr lang="sv-SE" dirty="0"/>
              <a:t>)</a:t>
            </a:r>
            <a:endParaRPr lang="en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E0124C0-9601-41BD-B462-2D0175C4C61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aseline="30000" dirty="0"/>
              <a:t>&gt;Normal GFAP</a:t>
            </a:r>
          </a:p>
          <a:p>
            <a:pPr marL="0" indent="0">
              <a:buNone/>
            </a:pPr>
            <a:r>
              <a:rPr lang="sv-SE" baseline="30000" dirty="0"/>
              <a:t>MERRRITSAARRSYVSSGEMMVGGLAPGRRLGPGTRLSLARMPPPLPTRVDFSLAGALNAGFKETRASERAEMMELNDRFASYIEKVRFLEQQNKALAAELNQLRAKEPTKLADVYQAELRELRLRLDQLTANSARLEVERDNLAQDLATVRQKLQDETNLRLEAENNLAAYRQEADEATLARLDLERKIESLEEEIRFLRKIHEEEVRELQEQLARQQVHVELDVAKPDLTAALKEIRTQYEAMASSNMHEAEEWYRSKFADLTDAAARNAELLRQAKHEANDYRRQLQSLTCDLESLRGTNESLERQMREQEERHVREAASYQEALARLEEEGQSLKDEMARHLQEYQDLLNVKLALDIEIATYRKLLEGEENRITIPVQTFSNLQIRETSLDTKSVSEGHLKRNIVVKTVEMRDGEVIKESKQEHKDVM</a:t>
            </a:r>
          </a:p>
          <a:p>
            <a:pPr marL="0" indent="0">
              <a:buNone/>
            </a:pPr>
            <a:r>
              <a:rPr lang="sv-SE" baseline="30000" dirty="0"/>
              <a:t>&gt;1patient</a:t>
            </a:r>
          </a:p>
          <a:p>
            <a:pPr marL="0" indent="0">
              <a:buNone/>
            </a:pPr>
            <a:r>
              <a:rPr lang="sv-SE" baseline="30000" dirty="0"/>
              <a:t>MERRRITSAARRSYVSSGEMMVGGLAPGRRLGPGTRLSLARMPPPLPTRVDFSLAGALNAGFKETRASERAEMMELNDRFASYIEKVRFLEQQNKALAAELNQLRAKEPTKLADVYQAELRELRLRLDQLTANSARLEVERDNLAQDLATVRQKLQDETNLRLEAENNLAAYRQEADEATLARLDLERKIESLEEEIRFLRKIHEEEVRELQEQLARQQVHVELDVAKPDLTAALKEIHTQYEAMASSNMHEAEEWYRSKFADLTDAAARNAELLRQAKHEANDYRRQLQSLTCDLESLRGTNESLERQMREQEERHVREAASYQEALARLEEEGQSLKDEMARHLQEYQDLLNVKLALDIEIATYRKLLEGEENRITIPVQTFSNLQIRETSLDTKSVSEGHLKRNIVVKTVEMRDGEVIKESKQEHKDVM</a:t>
            </a:r>
          </a:p>
          <a:p>
            <a:pPr marL="0" indent="0">
              <a:buNone/>
            </a:pPr>
            <a:endParaRPr lang="en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BB6F7CB-F170-47FA-9FF2-FD4DE1805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836613"/>
            <a:ext cx="10238877" cy="716142"/>
          </a:xfrm>
        </p:spPr>
        <p:txBody>
          <a:bodyPr/>
          <a:lstStyle/>
          <a:p>
            <a:r>
              <a:rPr lang="sv-SE" dirty="0"/>
              <a:t>DNA-sekvenser har översatts till aminosyrasekvenser</a:t>
            </a:r>
            <a:endParaRPr lang="en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5997B29-405D-49AB-BBCD-2603D955E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Nationellt resurscentrum för biologiundervisning (2025) www.bioresurs.uu.se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40610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Skärmdump på ClustalOmega.">
            <a:extLst>
              <a:ext uri="{FF2B5EF4-FFF2-40B4-BE49-F238E27FC236}">
                <a16:creationId xmlns:a16="http://schemas.microsoft.com/office/drawing/2014/main" id="{275B3B08-33B8-49AC-A817-7148A163977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74936" y="1776412"/>
            <a:ext cx="5021064" cy="4244975"/>
          </a:xfr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A6206CA-44CE-466F-AE5F-4F403B2BD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Verktyg för sekvensanalys</a:t>
            </a:r>
            <a:endParaRPr lang="en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5276B7C-8995-43C4-8FAD-8EF53531B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7540" y="668373"/>
            <a:ext cx="2965068" cy="44797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5AB49E6-8E32-40FE-8F7E-DCC052D43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Nationellt resurscentrum för biologiundervisning (2025) www.bioresurs.uu.se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17718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ruta 11" descr="Bildtext">
            <a:extLst>
              <a:ext uri="{FF2B5EF4-FFF2-40B4-BE49-F238E27FC236}">
                <a16:creationId xmlns:a16="http://schemas.microsoft.com/office/drawing/2014/main" id="{59D3B2C3-F412-49F3-9C4C-9279BBFB603D}"/>
              </a:ext>
            </a:extLst>
          </p:cNvPr>
          <p:cNvSpPr txBox="1"/>
          <p:nvPr/>
        </p:nvSpPr>
        <p:spPr>
          <a:xfrm>
            <a:off x="3966950" y="5103925"/>
            <a:ext cx="2893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Saknas * betyder det att minst en sekvens avviker</a:t>
            </a:r>
            <a:endParaRPr lang="en-SE" dirty="0"/>
          </a:p>
        </p:txBody>
      </p:sp>
      <p:pic>
        <p:nvPicPr>
          <p:cNvPr id="7" name="Platshållare för innehåll 6" descr="Exempelresultat från ClustalOmega.">
            <a:extLst>
              <a:ext uri="{FF2B5EF4-FFF2-40B4-BE49-F238E27FC236}">
                <a16:creationId xmlns:a16="http://schemas.microsoft.com/office/drawing/2014/main" id="{F40CB2E2-488D-4B50-BA07-1AD53321E1C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91842" y="2378577"/>
            <a:ext cx="2957078" cy="2673652"/>
          </a:xfrm>
        </p:spPr>
      </p:pic>
      <p:cxnSp>
        <p:nvCxnSpPr>
          <p:cNvPr id="9" name="Rak pilkoppling 8" descr="Pil">
            <a:extLst>
              <a:ext uri="{FF2B5EF4-FFF2-40B4-BE49-F238E27FC236}">
                <a16:creationId xmlns:a16="http://schemas.microsoft.com/office/drawing/2014/main" id="{3E469907-F59E-459F-9952-028386987952}"/>
              </a:ext>
            </a:extLst>
          </p:cNvPr>
          <p:cNvCxnSpPr>
            <a:cxnSpLocks/>
          </p:cNvCxnSpPr>
          <p:nvPr/>
        </p:nvCxnSpPr>
        <p:spPr>
          <a:xfrm flipV="1">
            <a:off x="3562066" y="4644787"/>
            <a:ext cx="0" cy="1105469"/>
          </a:xfrm>
          <a:prstGeom prst="straightConnector1">
            <a:avLst/>
          </a:prstGeom>
          <a:ln w="666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ubrik 1">
            <a:extLst>
              <a:ext uri="{FF2B5EF4-FFF2-40B4-BE49-F238E27FC236}">
                <a16:creationId xmlns:a16="http://schemas.microsoft.com/office/drawing/2014/main" id="{D9434C09-AA6E-4A35-862E-6E551A58F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Jämför sekvenser</a:t>
            </a:r>
            <a:endParaRPr lang="en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F2FE282-CCA9-4B93-9119-24ABCA39B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7540" y="668373"/>
            <a:ext cx="2965068" cy="44797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ED6C7A3-7B65-4C07-A1FE-8EDCB05F9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Nationellt resurscentrum för biologiundervisning (2025) www.bioresurs.uu.se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0627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B2D8F2-D753-4026-B9B5-B97451251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Deluppgifter 1-7</a:t>
            </a:r>
            <a:endParaRPr lang="en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AA4979A-6683-4BDB-A3D3-D37218D19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822" y="1808299"/>
            <a:ext cx="2991130" cy="44797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D496EF45-98C2-48A2-99E5-35BA0E2EF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505" y="1808298"/>
            <a:ext cx="2965068" cy="44797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701D69DF-27C2-4941-8C65-06ED5B141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0626" y="1143577"/>
            <a:ext cx="3583593" cy="55121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413B5678-16F2-482F-9C85-C6897596A6F1}"/>
              </a:ext>
            </a:extLst>
          </p:cNvPr>
          <p:cNvSpPr txBox="1"/>
          <p:nvPr/>
        </p:nvSpPr>
        <p:spPr>
          <a:xfrm>
            <a:off x="7082444" y="1091090"/>
            <a:ext cx="1612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För in </a:t>
            </a:r>
          </a:p>
          <a:p>
            <a:r>
              <a:rPr lang="sv-SE" dirty="0"/>
              <a:t>resultat i </a:t>
            </a:r>
            <a:r>
              <a:rPr lang="sv-SE" b="1" dirty="0"/>
              <a:t>tabell</a:t>
            </a:r>
            <a:r>
              <a:rPr lang="sv-SE" dirty="0"/>
              <a:t> på sidan 5</a:t>
            </a:r>
            <a:endParaRPr lang="en-SE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66F71E3-D6D8-4E61-9584-8B2FA34AF305}"/>
              </a:ext>
            </a:extLst>
          </p:cNvPr>
          <p:cNvSpPr txBox="1"/>
          <p:nvPr/>
        </p:nvSpPr>
        <p:spPr>
          <a:xfrm>
            <a:off x="7390015" y="5511338"/>
            <a:ext cx="2240280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dirty="0"/>
              <a:t>Formulera ett svar till läkaren</a:t>
            </a:r>
            <a:endParaRPr lang="en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A8247594-9141-42AB-A88F-533BBAAAD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Nationellt resurscentrum för biologiundervisning (2025) www.bioresurs.uu.se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3157261"/>
      </p:ext>
    </p:extLst>
  </p:cSld>
  <p:clrMapOvr>
    <a:masterClrMapping/>
  </p:clrMapOvr>
</p:sld>
</file>

<file path=ppt/theme/theme1.xml><?xml version="1.0" encoding="utf-8"?>
<a:theme xmlns:a="http://schemas.openxmlformats.org/drawingml/2006/main" name="UU-tema VIT">
  <a:themeElements>
    <a:clrScheme name="Uppsala universitet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828282"/>
      </a:accent1>
      <a:accent2>
        <a:srgbClr val="BEBEBE"/>
      </a:accent2>
      <a:accent3>
        <a:srgbClr val="E6E6E6"/>
      </a:accent3>
      <a:accent4>
        <a:srgbClr val="990000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Uppsala universit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U_mall_2024-05-02.potx [Skrivskyddad]" id="{0E335CA2-A50D-407C-9519-D3B88ED45C81}" vid="{1755F6FB-FD89-4F23-B5E8-5B4188E49BB3}"/>
    </a:ext>
  </a:extLst>
</a:theme>
</file>

<file path=ppt/theme/theme2.xml><?xml version="1.0" encoding="utf-8"?>
<a:theme xmlns:a="http://schemas.openxmlformats.org/drawingml/2006/main" name="UU-tema LJUSGRÅ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U_mall_2024-05-02.potx [Skrivskyddad]" id="{0E335CA2-A50D-407C-9519-D3B88ED45C81}" vid="{FFEF92B3-227A-4470-BF9F-952AB6ECBF5F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UU_mall_2024-05-02 (1)</Template>
  <TotalTime>242</TotalTime>
  <Words>463</Words>
  <Application>Microsoft Office PowerPoint</Application>
  <PresentationFormat>Bredbild</PresentationFormat>
  <Paragraphs>65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11</vt:i4>
      </vt:variant>
    </vt:vector>
  </HeadingPairs>
  <TitlesOfParts>
    <vt:vector size="17" baseType="lpstr">
      <vt:lpstr>Work Sans SemiBold</vt:lpstr>
      <vt:lpstr>Arial</vt:lpstr>
      <vt:lpstr>Calibri</vt:lpstr>
      <vt:lpstr>Work Sans Medium</vt:lpstr>
      <vt:lpstr>UU-tema VIT</vt:lpstr>
      <vt:lpstr>UU-tema LJUSGRÅ</vt:lpstr>
      <vt:lpstr>Alexanders sjukdom</vt:lpstr>
      <vt:lpstr>Alexanders sjukdom drabbar hjärnan</vt:lpstr>
      <vt:lpstr>Hjärnans stödjeceller påverkas</vt:lpstr>
      <vt:lpstr>GFAP-proteiner är långsmala fiberproteiner</vt:lpstr>
      <vt:lpstr>Uppgift</vt:lpstr>
      <vt:lpstr>DNA-sekvenser har översatts till aminosyrasekvenser</vt:lpstr>
      <vt:lpstr>Verktyg för sekvensanalys</vt:lpstr>
      <vt:lpstr>Jämför sekvenser</vt:lpstr>
      <vt:lpstr>Deluppgifter 1-7</vt:lpstr>
      <vt:lpstr>Kemiska egenskaper för aminosyror</vt:lpstr>
      <vt:lpstr>Uppgift 9-12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Lisa Reimegård</dc:creator>
  <cp:lastModifiedBy>Anonymous reviewer</cp:lastModifiedBy>
  <cp:revision>20</cp:revision>
  <dcterms:created xsi:type="dcterms:W3CDTF">2025-01-16T10:13:56Z</dcterms:created>
  <dcterms:modified xsi:type="dcterms:W3CDTF">2025-03-14T08:11:57Z</dcterms:modified>
</cp:coreProperties>
</file>